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555" r:id="rId3"/>
    <p:sldId id="566" r:id="rId4"/>
    <p:sldId id="567" r:id="rId5"/>
    <p:sldId id="576" r:id="rId6"/>
    <p:sldId id="298" r:id="rId7"/>
    <p:sldId id="568" r:id="rId8"/>
    <p:sldId id="575" r:id="rId9"/>
    <p:sldId id="569" r:id="rId10"/>
    <p:sldId id="570" r:id="rId11"/>
    <p:sldId id="571" r:id="rId12"/>
    <p:sldId id="572" r:id="rId13"/>
    <p:sldId id="573" r:id="rId14"/>
    <p:sldId id="574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/zoU3wn04lGuuQ92+4BjtA==" hashData="uF9t1Y8MHMjoXLpkmSlJ1gkurvw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Hamblin" initials="R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9" autoAdjust="0"/>
    <p:restoredTop sz="93827"/>
  </p:normalViewPr>
  <p:slideViewPr>
    <p:cSldViewPr snapToGrid="0" snapToObjects="1">
      <p:cViewPr varScale="1">
        <p:scale>
          <a:sx n="119" d="100"/>
          <a:sy n="119" d="100"/>
        </p:scale>
        <p:origin x="3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89740-0EB1-D648-A0C1-CE71D4BC517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3D7A7-654C-4D44-9242-E45AE5FD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1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FE29-47F0-5148-9567-1ED79AAE4767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36B07-9956-C441-A081-6D9D0CF6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8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45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5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8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60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3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6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1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5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7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47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B07-9956-C441-A081-6D9D0CF640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7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A296-BDF4-3E49-9002-6C76E2B58EBE}" type="datetime1">
              <a:rPr lang="en-GB" smtClean="0"/>
              <a:t>30/09/2019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253-E81F-9A45-BDB3-2865F7548798}" type="datetime1">
              <a:rPr lang="en-GB" smtClean="0"/>
              <a:t>30/09/2019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1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CCE-C0D4-6748-8765-F5145134161E}" type="datetime1">
              <a:rPr lang="en-GB" smtClean="0"/>
              <a:t>30/09/2019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7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435D-1C45-C64B-A941-E77AE8B087EB}" type="datetime1">
              <a:rPr lang="en-GB" smtClean="0"/>
              <a:t>30/09/2019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5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F497-EBFA-AD47-AC95-FFF048590653}" type="datetime1">
              <a:rPr lang="en-GB" smtClean="0"/>
              <a:t>30/09/2019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2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F460-FCED-FB4C-BA93-8B0C4189CABA}" type="datetime1">
              <a:rPr lang="en-GB" smtClean="0"/>
              <a:t>30/09/2019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7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A94D-040E-9F4A-BC11-31AFD31D895A}" type="datetime1">
              <a:rPr lang="en-GB" smtClean="0"/>
              <a:t>30/09/2019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2690-D8AD-0441-9CC6-8C212E76C89F}" type="datetime1">
              <a:rPr lang="en-GB" smtClean="0"/>
              <a:t>30/09/2019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5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32D6-3A54-C64B-9C65-5F6A64572DCD}" type="datetime1">
              <a:rPr lang="en-GB" smtClean="0"/>
              <a:t>30/09/2019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4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09B7-A950-8440-B1BE-4188ECFDE207}" type="datetime1">
              <a:rPr lang="en-GB" smtClean="0"/>
              <a:t>30/09/2019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1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67F1-7E0D-8141-A2CA-57A72C832234}" type="datetime1">
              <a:rPr lang="en-GB" smtClean="0"/>
              <a:t>30/09/2019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0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CC4D-5DBF-0C47-AED4-7CA0716E4052}" type="datetime1">
              <a:rPr lang="en-GB" smtClean="0"/>
              <a:t>30/09/2019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5045" y="6356350"/>
            <a:ext cx="64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</a:t>
            </a:r>
            <a:fld id="{BA9F4249-C62B-F64B-8DB0-1C13CFE3290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halo symbo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46" y="6126163"/>
            <a:ext cx="635508" cy="63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5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xg@haloxra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haloxray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48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50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37.png"/><Relationship Id="rId5" Type="http://schemas.openxmlformats.org/officeDocument/2006/relationships/image" Target="../media/image30.png"/><Relationship Id="rId10" Type="http://schemas.openxmlformats.org/officeDocument/2006/relationships/image" Target="../media/image53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aloxray.com/" TargetMode="External"/><Relationship Id="rId7" Type="http://schemas.openxmlformats.org/officeDocument/2006/relationships/image" Target="../media/image58.png"/><Relationship Id="rId2" Type="http://schemas.openxmlformats.org/officeDocument/2006/relationships/hyperlink" Target="mailto:sxg@haloxra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sxg@haloxray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haloxray.com/" TargetMode="External"/><Relationship Id="rId4" Type="http://schemas.openxmlformats.org/officeDocument/2006/relationships/hyperlink" Target="mailto:ad@haloxray.com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2450" y="31691"/>
            <a:ext cx="7092760" cy="1470025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/>
              <a:t>HALO X-ray Technologies Ltd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1380" y="5056744"/>
            <a:ext cx="2389556" cy="115719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900" dirty="0"/>
              <a:t>Simon Godber</a:t>
            </a:r>
          </a:p>
          <a:p>
            <a:pPr algn="l"/>
            <a:r>
              <a:rPr lang="en-US" sz="1900" dirty="0"/>
              <a:t>CEO</a:t>
            </a:r>
          </a:p>
          <a:p>
            <a:pPr algn="l"/>
            <a:r>
              <a:rPr lang="en-US" sz="1900" dirty="0"/>
              <a:t>E: </a:t>
            </a:r>
            <a:r>
              <a:rPr lang="en-US" sz="1900" dirty="0">
                <a:hlinkClick r:id="rId3"/>
              </a:rPr>
              <a:t>sxg@haloxray.com</a:t>
            </a:r>
            <a:endParaRPr lang="en-US" sz="1900" dirty="0"/>
          </a:p>
          <a:p>
            <a:pPr algn="l"/>
            <a:r>
              <a:rPr lang="en-US" sz="1900" dirty="0"/>
              <a:t>T: +44 (115) 860 2236</a:t>
            </a:r>
          </a:p>
          <a:p>
            <a:pPr algn="l"/>
            <a:endParaRPr lang="en-US" dirty="0"/>
          </a:p>
        </p:txBody>
      </p:sp>
      <p:pic>
        <p:nvPicPr>
          <p:cNvPr id="5" name="Picture 4" descr="halo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4" y="3195382"/>
            <a:ext cx="2770986" cy="1133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31728" y="1025279"/>
            <a:ext cx="405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/>
              <a:t>Protecting people and infrastructure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305" y="4136789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</a:t>
            </a:r>
            <a:r>
              <a:rPr lang="bg-BG" dirty="0">
                <a:hlinkClick r:id="rId5"/>
              </a:rPr>
              <a:t>//</a:t>
            </a:r>
            <a:r>
              <a:rPr lang="en-GB" dirty="0">
                <a:hlinkClick r:id="rId5"/>
              </a:rPr>
              <a:t>haloxray.com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778CB1-3D02-8D45-9796-45550100C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830" y="1752078"/>
            <a:ext cx="3254656" cy="2857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72E9BA-D37D-5641-BE8C-FFFF42873F33}"/>
              </a:ext>
            </a:extLst>
          </p:cNvPr>
          <p:cNvSpPr txBox="1"/>
          <p:nvPr/>
        </p:nvSpPr>
        <p:spPr>
          <a:xfrm>
            <a:off x="467305" y="1750625"/>
            <a:ext cx="45250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Automating the checkpoint using an integrated XRD threat resolver</a:t>
            </a:r>
          </a:p>
          <a:p>
            <a:r>
              <a:rPr lang="en-US" sz="2000" b="1" dirty="0"/>
              <a:t>ADSA21 - Effective Integrated 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110057-89BA-B44C-AC1A-99D5FFF47177}"/>
              </a:ext>
            </a:extLst>
          </p:cNvPr>
          <p:cNvSpPr/>
          <p:nvPr/>
        </p:nvSpPr>
        <p:spPr>
          <a:xfrm>
            <a:off x="467305" y="4858271"/>
            <a:ext cx="4671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22222"/>
                </a:solidFill>
              </a:rPr>
              <a:t>The research in this presentation was conducted under contract with the U.S Department of Homeland Security (DHS) Science and Technology Directorate (S&amp;T), contract #70RSAT18CB0000038. The opinions contained herein are those of the contractors and do not necessarily reflect those of DHS S&amp;T.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93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3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Example – DE/XRD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10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E3C19D-CDCF-D64C-A0F6-46B2017E5B6E}"/>
              </a:ext>
            </a:extLst>
          </p:cNvPr>
          <p:cNvGrpSpPr>
            <a:grpSpLocks noChangeAspect="1"/>
          </p:cNvGrpSpPr>
          <p:nvPr/>
        </p:nvGrpSpPr>
        <p:grpSpPr>
          <a:xfrm>
            <a:off x="720000" y="1440000"/>
            <a:ext cx="1486096" cy="399600"/>
            <a:chOff x="508001" y="359981"/>
            <a:chExt cx="3310568" cy="890187"/>
          </a:xfrm>
        </p:grpSpPr>
        <p:sp>
          <p:nvSpPr>
            <p:cNvPr id="29" name="Rectangle: Rounded Corners 8">
              <a:extLst>
                <a:ext uri="{FF2B5EF4-FFF2-40B4-BE49-F238E27FC236}">
                  <a16:creationId xmlns:a16="http://schemas.microsoft.com/office/drawing/2014/main" id="{970388BE-4CF5-C346-B533-EBFF3FBB692E}"/>
                </a:ext>
              </a:extLst>
            </p:cNvPr>
            <p:cNvSpPr/>
            <p:nvPr/>
          </p:nvSpPr>
          <p:spPr>
            <a:xfrm>
              <a:off x="1288088" y="359981"/>
              <a:ext cx="873760" cy="8901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F31A1A2-BAA7-524C-9C55-ED71200B3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1" y="441753"/>
              <a:ext cx="3310568" cy="72664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9AAF23-9D1D-8F42-AA79-E06E70E971CB}"/>
              </a:ext>
            </a:extLst>
          </p:cNvPr>
          <p:cNvGrpSpPr/>
          <p:nvPr/>
        </p:nvGrpSpPr>
        <p:grpSpPr>
          <a:xfrm>
            <a:off x="6215764" y="1465701"/>
            <a:ext cx="2617854" cy="2434129"/>
            <a:chOff x="6215764" y="1465701"/>
            <a:chExt cx="2617854" cy="2434129"/>
          </a:xfrm>
        </p:grpSpPr>
        <p:pic>
          <p:nvPicPr>
            <p:cNvPr id="33" name="Picture 3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779BD46-AF3E-C940-B642-B4A4937E5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764" y="1559830"/>
              <a:ext cx="2617854" cy="2340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D0B4026-3FAA-0047-8F5A-AF2021CF6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086" y="1465701"/>
              <a:ext cx="259200" cy="259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8760A5-5E9D-3648-85E5-EE31D619AD60}"/>
              </a:ext>
            </a:extLst>
          </p:cNvPr>
          <p:cNvGrpSpPr/>
          <p:nvPr/>
        </p:nvGrpSpPr>
        <p:grpSpPr>
          <a:xfrm>
            <a:off x="3433721" y="1430230"/>
            <a:ext cx="2606667" cy="2469600"/>
            <a:chOff x="3433721" y="1430230"/>
            <a:chExt cx="2606667" cy="2469600"/>
          </a:xfrm>
        </p:grpSpPr>
        <p:pic>
          <p:nvPicPr>
            <p:cNvPr id="31" name="Picture 3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BB03395-408E-344C-81C7-9FC5F7808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721" y="1559830"/>
              <a:ext cx="2606667" cy="23400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C903749-8A01-BE40-BCD0-1B324C29E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529727" y="1430230"/>
              <a:ext cx="259200" cy="2592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165865-3574-354E-831D-BE32706F9BB2}"/>
              </a:ext>
            </a:extLst>
          </p:cNvPr>
          <p:cNvGrpSpPr/>
          <p:nvPr/>
        </p:nvGrpSpPr>
        <p:grpSpPr>
          <a:xfrm>
            <a:off x="6236775" y="3804647"/>
            <a:ext cx="2602959" cy="2470608"/>
            <a:chOff x="6236775" y="3804647"/>
            <a:chExt cx="2602959" cy="2470608"/>
          </a:xfrm>
        </p:grpSpPr>
        <p:pic>
          <p:nvPicPr>
            <p:cNvPr id="34" name="Picture 3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2E403E5-47DF-E840-9045-55C433A32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775" y="3935255"/>
              <a:ext cx="2602959" cy="2340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4D7D12A-387C-804A-A6C0-3E7A3F5C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086" y="3804647"/>
              <a:ext cx="259200" cy="2592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37ED24-D134-194B-9B1D-7925E723FDC0}"/>
              </a:ext>
            </a:extLst>
          </p:cNvPr>
          <p:cNvGrpSpPr/>
          <p:nvPr/>
        </p:nvGrpSpPr>
        <p:grpSpPr>
          <a:xfrm>
            <a:off x="3442939" y="3805655"/>
            <a:ext cx="2588232" cy="2469600"/>
            <a:chOff x="4343484" y="3357602"/>
            <a:chExt cx="2588232" cy="2469600"/>
          </a:xfrm>
        </p:grpSpPr>
        <p:pic>
          <p:nvPicPr>
            <p:cNvPr id="32" name="Picture 3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BAFB555-E1AF-D84C-BE25-DA4710DDF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84" y="3487202"/>
              <a:ext cx="2588232" cy="2340000"/>
            </a:xfrm>
            <a:prstGeom prst="rect">
              <a:avLst/>
            </a:prstGeom>
          </p:spPr>
        </p:pic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D516F4B9-2F72-BF48-A354-3287F3390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253" y="3357602"/>
              <a:ext cx="259200" cy="2592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231179-4E73-674E-8EDC-3979676B1B64}"/>
              </a:ext>
            </a:extLst>
          </p:cNvPr>
          <p:cNvGrpSpPr/>
          <p:nvPr/>
        </p:nvGrpSpPr>
        <p:grpSpPr>
          <a:xfrm>
            <a:off x="198717" y="2482603"/>
            <a:ext cx="2783167" cy="2469600"/>
            <a:chOff x="198717" y="1974599"/>
            <a:chExt cx="2783167" cy="2469600"/>
          </a:xfrm>
        </p:grpSpPr>
        <p:pic>
          <p:nvPicPr>
            <p:cNvPr id="39" name="Picture 3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6638D43-7758-4D4E-974B-1F88310A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17" y="2104199"/>
              <a:ext cx="2783167" cy="23400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C2D1B20-0234-D145-9A36-115DA8DA6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82" y="1974599"/>
              <a:ext cx="259200" cy="25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8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3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Example – DE/XRD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11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A24973-B69B-1B4F-B9F8-5316DC8A0DA0}"/>
              </a:ext>
            </a:extLst>
          </p:cNvPr>
          <p:cNvGrpSpPr>
            <a:grpSpLocks noChangeAspect="1"/>
          </p:cNvGrpSpPr>
          <p:nvPr/>
        </p:nvGrpSpPr>
        <p:grpSpPr>
          <a:xfrm>
            <a:off x="720000" y="1440000"/>
            <a:ext cx="1482206" cy="398554"/>
            <a:chOff x="508001" y="359981"/>
            <a:chExt cx="3310568" cy="890187"/>
          </a:xfrm>
        </p:grpSpPr>
        <p:sp>
          <p:nvSpPr>
            <p:cNvPr id="22" name="Rectangle: Rounded Corners 8">
              <a:extLst>
                <a:ext uri="{FF2B5EF4-FFF2-40B4-BE49-F238E27FC236}">
                  <a16:creationId xmlns:a16="http://schemas.microsoft.com/office/drawing/2014/main" id="{9A45E55A-9C20-3240-AC43-FE44DE390FC9}"/>
                </a:ext>
              </a:extLst>
            </p:cNvPr>
            <p:cNvSpPr/>
            <p:nvPr/>
          </p:nvSpPr>
          <p:spPr>
            <a:xfrm>
              <a:off x="2148513" y="359981"/>
              <a:ext cx="873760" cy="8901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B236C11-6C7C-7F48-841C-386870250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1" y="441753"/>
              <a:ext cx="3310568" cy="7266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A02A9B0-ADB9-0544-B2CD-FEB7941C3C1F}"/>
              </a:ext>
            </a:extLst>
          </p:cNvPr>
          <p:cNvGrpSpPr/>
          <p:nvPr/>
        </p:nvGrpSpPr>
        <p:grpSpPr>
          <a:xfrm>
            <a:off x="3709735" y="1103621"/>
            <a:ext cx="2660593" cy="2455224"/>
            <a:chOff x="4238094" y="289226"/>
            <a:chExt cx="2660593" cy="2455224"/>
          </a:xfrm>
        </p:grpSpPr>
        <p:pic>
          <p:nvPicPr>
            <p:cNvPr id="24" name="Picture 2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5FD8287-370A-7F4E-81EB-23F5EC473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094" y="404450"/>
              <a:ext cx="2660593" cy="23400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1DE8257-62AD-2A4A-B465-92BC1B6CA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731770" y="289226"/>
              <a:ext cx="259200" cy="2592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4243E-C817-F944-B7ED-07999F5234D3}"/>
              </a:ext>
            </a:extLst>
          </p:cNvPr>
          <p:cNvGrpSpPr/>
          <p:nvPr/>
        </p:nvGrpSpPr>
        <p:grpSpPr>
          <a:xfrm>
            <a:off x="6328736" y="3679190"/>
            <a:ext cx="2637457" cy="2467977"/>
            <a:chOff x="7530225" y="3274643"/>
            <a:chExt cx="2637457" cy="246797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794CBDB-7A4D-8744-BCF6-FE1D8748F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0225" y="3402620"/>
              <a:ext cx="2637457" cy="23400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209B3B2-5649-6D45-82B6-3504AD74C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055" y="3274643"/>
              <a:ext cx="259200" cy="2592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742D3C-B5E9-124F-AFAC-C2D122C4E8A1}"/>
              </a:ext>
            </a:extLst>
          </p:cNvPr>
          <p:cNvGrpSpPr/>
          <p:nvPr/>
        </p:nvGrpSpPr>
        <p:grpSpPr>
          <a:xfrm>
            <a:off x="140997" y="2237166"/>
            <a:ext cx="3677572" cy="3138050"/>
            <a:chOff x="0" y="2054240"/>
            <a:chExt cx="3677572" cy="3138050"/>
          </a:xfrm>
        </p:grpSpPr>
        <p:pic>
          <p:nvPicPr>
            <p:cNvPr id="45" name="Picture 44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0A3C4CA6-D19C-0343-811E-8BFFB5C74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99288"/>
              <a:ext cx="3677572" cy="309300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8E0E312-E5E3-0A48-9E9F-FD1A6168A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07" y="2054240"/>
              <a:ext cx="259200" cy="2592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D910ED-63BA-CD44-A5E0-0AEB5FE31879}"/>
              </a:ext>
            </a:extLst>
          </p:cNvPr>
          <p:cNvGrpSpPr/>
          <p:nvPr/>
        </p:nvGrpSpPr>
        <p:grpSpPr>
          <a:xfrm>
            <a:off x="3732027" y="3668313"/>
            <a:ext cx="2828260" cy="2588322"/>
            <a:chOff x="4307578" y="3273021"/>
            <a:chExt cx="2828260" cy="2588322"/>
          </a:xfrm>
        </p:grpSpPr>
        <p:pic>
          <p:nvPicPr>
            <p:cNvPr id="25" name="Picture 2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639B09D-6254-B64D-9723-A1030F9AB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578" y="3283898"/>
              <a:ext cx="2828260" cy="2577445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8C001B4B-2F8D-D040-97DC-0E72E6DFC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770" y="3273021"/>
              <a:ext cx="259200" cy="2592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5CB49E-6D69-174A-9DF4-0CE532EAD127}"/>
              </a:ext>
            </a:extLst>
          </p:cNvPr>
          <p:cNvGrpSpPr/>
          <p:nvPr/>
        </p:nvGrpSpPr>
        <p:grpSpPr>
          <a:xfrm>
            <a:off x="6355240" y="1091669"/>
            <a:ext cx="2645648" cy="2467176"/>
            <a:chOff x="7493667" y="274850"/>
            <a:chExt cx="2645648" cy="24671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473497-AB31-3345-A45F-A7FD74A07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667" y="402026"/>
              <a:ext cx="2645648" cy="2340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9322AB4-F608-3A44-9F90-DF27CFF70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055" y="274850"/>
              <a:ext cx="259200" cy="25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85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3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Example – DE/XRD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12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D69F40-82E8-7E49-95A6-2E2EA54BE878}"/>
              </a:ext>
            </a:extLst>
          </p:cNvPr>
          <p:cNvGrpSpPr>
            <a:grpSpLocks noChangeAspect="1"/>
          </p:cNvGrpSpPr>
          <p:nvPr/>
        </p:nvGrpSpPr>
        <p:grpSpPr>
          <a:xfrm>
            <a:off x="720000" y="1440000"/>
            <a:ext cx="1486096" cy="399600"/>
            <a:chOff x="508001" y="359981"/>
            <a:chExt cx="3310568" cy="890187"/>
          </a:xfrm>
        </p:grpSpPr>
        <p:sp>
          <p:nvSpPr>
            <p:cNvPr id="29" name="Rectangle: Rounded Corners 8">
              <a:extLst>
                <a:ext uri="{FF2B5EF4-FFF2-40B4-BE49-F238E27FC236}">
                  <a16:creationId xmlns:a16="http://schemas.microsoft.com/office/drawing/2014/main" id="{F35FCF43-4FD6-6F4B-A824-4DED69846A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8513" y="359981"/>
              <a:ext cx="873760" cy="8901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5F30172-DC1C-7B44-9433-F2A40A72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1" y="441753"/>
              <a:ext cx="3310568" cy="72664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C2F56D-ADF4-4C47-A074-7B8E696392E0}"/>
              </a:ext>
            </a:extLst>
          </p:cNvPr>
          <p:cNvGrpSpPr/>
          <p:nvPr/>
        </p:nvGrpSpPr>
        <p:grpSpPr>
          <a:xfrm>
            <a:off x="4093321" y="3785208"/>
            <a:ext cx="1848960" cy="2098380"/>
            <a:chOff x="4386093" y="3226665"/>
            <a:chExt cx="1848960" cy="2098380"/>
          </a:xfrm>
        </p:grpSpPr>
        <p:pic>
          <p:nvPicPr>
            <p:cNvPr id="39" name="Picture 3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9F63BDC-DF48-7547-A1C9-2812D74D6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093" y="3226665"/>
              <a:ext cx="1848960" cy="2098380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43166B09-269C-2F40-9D25-13531D511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787" y="3260533"/>
              <a:ext cx="259200" cy="2592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88D34C-93C1-5140-9DAD-68FDEC4179EC}"/>
              </a:ext>
            </a:extLst>
          </p:cNvPr>
          <p:cNvGrpSpPr/>
          <p:nvPr/>
        </p:nvGrpSpPr>
        <p:grpSpPr>
          <a:xfrm>
            <a:off x="4127221" y="1303649"/>
            <a:ext cx="1815060" cy="2039221"/>
            <a:chOff x="4514115" y="289226"/>
            <a:chExt cx="1815060" cy="203922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11F6CCB-268D-0544-9157-0D1FD054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731770" y="289226"/>
              <a:ext cx="259200" cy="259200"/>
            </a:xfrm>
            <a:prstGeom prst="rect">
              <a:avLst/>
            </a:prstGeom>
          </p:spPr>
        </p:pic>
        <p:pic>
          <p:nvPicPr>
            <p:cNvPr id="36" name="Picture 3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4D5E6CC-9D62-3944-B2A9-36D434F59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115" y="547985"/>
              <a:ext cx="1815060" cy="178046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26CA96-7C0F-B849-A560-C56E0D45380F}"/>
              </a:ext>
            </a:extLst>
          </p:cNvPr>
          <p:cNvGrpSpPr/>
          <p:nvPr/>
        </p:nvGrpSpPr>
        <p:grpSpPr>
          <a:xfrm>
            <a:off x="6709416" y="1300630"/>
            <a:ext cx="1831258" cy="2050185"/>
            <a:chOff x="6709416" y="1300630"/>
            <a:chExt cx="1831258" cy="205018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F0588F6-2C4B-3847-8627-3D0A6D3F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409" y="1300630"/>
              <a:ext cx="259200" cy="259200"/>
            </a:xfrm>
            <a:prstGeom prst="rect">
              <a:avLst/>
            </a:prstGeom>
          </p:spPr>
        </p:pic>
        <p:pic>
          <p:nvPicPr>
            <p:cNvPr id="37" name="Picture 3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83F1A34-2368-5D40-B044-7552430BD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416" y="1554463"/>
              <a:ext cx="1831258" cy="179635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293C52-EDCB-024D-A0D1-EC77C576416E}"/>
              </a:ext>
            </a:extLst>
          </p:cNvPr>
          <p:cNvGrpSpPr/>
          <p:nvPr/>
        </p:nvGrpSpPr>
        <p:grpSpPr>
          <a:xfrm>
            <a:off x="6709415" y="3821632"/>
            <a:ext cx="1831259" cy="2061956"/>
            <a:chOff x="7667380" y="3386589"/>
            <a:chExt cx="1831259" cy="206195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E1BEE6D-FD50-154D-9420-452F1EBE1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055" y="3386589"/>
              <a:ext cx="259200" cy="259200"/>
            </a:xfrm>
            <a:prstGeom prst="rect">
              <a:avLst/>
            </a:prstGeom>
          </p:spPr>
        </p:pic>
        <p:pic>
          <p:nvPicPr>
            <p:cNvPr id="38" name="Picture 3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E58B234-6C7C-4E4C-AA08-E05872611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380" y="3652192"/>
              <a:ext cx="1831259" cy="179635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C6AA97-15B2-C448-A13C-D17B192AF5FB}"/>
              </a:ext>
            </a:extLst>
          </p:cNvPr>
          <p:cNvGrpSpPr/>
          <p:nvPr/>
        </p:nvGrpSpPr>
        <p:grpSpPr>
          <a:xfrm>
            <a:off x="784164" y="2323260"/>
            <a:ext cx="2417557" cy="2645058"/>
            <a:chOff x="13837" y="2054240"/>
            <a:chExt cx="2417557" cy="264505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B9A58DD-F6C5-1D45-AE0F-56B068BA6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07" y="2054240"/>
              <a:ext cx="259200" cy="259200"/>
            </a:xfrm>
            <a:prstGeom prst="rect">
              <a:avLst/>
            </a:prstGeom>
          </p:spPr>
        </p:pic>
        <p:pic>
          <p:nvPicPr>
            <p:cNvPr id="40" name="Picture 3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E93CCD8-8039-C548-AEFC-0377F68B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7" y="2333079"/>
              <a:ext cx="2417557" cy="2366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4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3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Example – DE/XRD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13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B0BD41-17FF-4245-A76C-60D4D71B58D7}"/>
              </a:ext>
            </a:extLst>
          </p:cNvPr>
          <p:cNvGrpSpPr>
            <a:grpSpLocks noChangeAspect="1"/>
          </p:cNvGrpSpPr>
          <p:nvPr/>
        </p:nvGrpSpPr>
        <p:grpSpPr>
          <a:xfrm>
            <a:off x="720000" y="1440000"/>
            <a:ext cx="1523698" cy="399600"/>
            <a:chOff x="508001" y="359981"/>
            <a:chExt cx="3390572" cy="890187"/>
          </a:xfrm>
        </p:grpSpPr>
        <p:sp>
          <p:nvSpPr>
            <p:cNvPr id="22" name="Rectangle: Rounded Corners 8">
              <a:extLst>
                <a:ext uri="{FF2B5EF4-FFF2-40B4-BE49-F238E27FC236}">
                  <a16:creationId xmlns:a16="http://schemas.microsoft.com/office/drawing/2014/main" id="{CEB34BF7-8601-5D47-BF8F-DCC02F82419E}"/>
                </a:ext>
              </a:extLst>
            </p:cNvPr>
            <p:cNvSpPr/>
            <p:nvPr/>
          </p:nvSpPr>
          <p:spPr>
            <a:xfrm>
              <a:off x="3024813" y="359981"/>
              <a:ext cx="873760" cy="8901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E14720E-F388-6C4A-82A8-A4A22FB5D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1" y="441753"/>
              <a:ext cx="3310568" cy="72664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6D8932-B813-0442-96A8-7B473D4A86CC}"/>
              </a:ext>
            </a:extLst>
          </p:cNvPr>
          <p:cNvGrpSpPr/>
          <p:nvPr/>
        </p:nvGrpSpPr>
        <p:grpSpPr>
          <a:xfrm>
            <a:off x="416369" y="2493311"/>
            <a:ext cx="3515521" cy="2843843"/>
            <a:chOff x="416369" y="2493311"/>
            <a:chExt cx="3515521" cy="2843843"/>
          </a:xfrm>
        </p:grpSpPr>
        <p:pic>
          <p:nvPicPr>
            <p:cNvPr id="45" name="Picture 44" descr="A close up of a map&#10;&#10;Description automatically generated">
              <a:extLst>
                <a:ext uri="{FF2B5EF4-FFF2-40B4-BE49-F238E27FC236}">
                  <a16:creationId xmlns:a16="http://schemas.microsoft.com/office/drawing/2014/main" id="{B02705F9-A277-EF47-8E91-1D11221D8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69" y="2637154"/>
              <a:ext cx="3515521" cy="2700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DD1268F-D7AA-EF4F-ABC5-DE84FF727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64" y="2493311"/>
              <a:ext cx="259200" cy="259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B62C40-51EA-BC46-BE1A-B83A7452F66E}"/>
              </a:ext>
            </a:extLst>
          </p:cNvPr>
          <p:cNvGrpSpPr/>
          <p:nvPr/>
        </p:nvGrpSpPr>
        <p:grpSpPr>
          <a:xfrm>
            <a:off x="3956516" y="1582656"/>
            <a:ext cx="2391125" cy="1974187"/>
            <a:chOff x="3677904" y="1273836"/>
            <a:chExt cx="2391125" cy="1974187"/>
          </a:xfrm>
        </p:grpSpPr>
        <p:pic>
          <p:nvPicPr>
            <p:cNvPr id="41" name="Picture 4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ADEEB60-CA59-4843-B1F6-B5626621A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904" y="1448023"/>
              <a:ext cx="2391125" cy="1800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D17703A-BC13-CA49-B782-70CE1CB2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830790" y="1273836"/>
              <a:ext cx="259200" cy="2592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5526D-9E33-834E-AC6F-E4C4454B0935}"/>
              </a:ext>
            </a:extLst>
          </p:cNvPr>
          <p:cNvGrpSpPr/>
          <p:nvPr/>
        </p:nvGrpSpPr>
        <p:grpSpPr>
          <a:xfrm>
            <a:off x="3992708" y="3857554"/>
            <a:ext cx="2382352" cy="1981846"/>
            <a:chOff x="3686677" y="3891114"/>
            <a:chExt cx="2382352" cy="1981846"/>
          </a:xfrm>
        </p:grpSpPr>
        <p:pic>
          <p:nvPicPr>
            <p:cNvPr id="44" name="Picture 43" descr="A screenshot of a map&#10;&#10;Description automatically generated">
              <a:extLst>
                <a:ext uri="{FF2B5EF4-FFF2-40B4-BE49-F238E27FC236}">
                  <a16:creationId xmlns:a16="http://schemas.microsoft.com/office/drawing/2014/main" id="{73A777E5-F851-304A-8349-052FD4EBB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677" y="4072960"/>
              <a:ext cx="2382352" cy="1800000"/>
            </a:xfrm>
            <a:prstGeom prst="rect">
              <a:avLst/>
            </a:prstGeom>
          </p:spPr>
        </p:pic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0303C550-D573-974D-93C8-47F7E57B0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790" y="3891114"/>
              <a:ext cx="259200" cy="2592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C8833C-6BC8-F748-BDB8-4D8697D48EAA}"/>
              </a:ext>
            </a:extLst>
          </p:cNvPr>
          <p:cNvGrpSpPr/>
          <p:nvPr/>
        </p:nvGrpSpPr>
        <p:grpSpPr>
          <a:xfrm>
            <a:off x="6435878" y="3857554"/>
            <a:ext cx="2413453" cy="1929600"/>
            <a:chOff x="6347641" y="3962246"/>
            <a:chExt cx="2413453" cy="1929600"/>
          </a:xfrm>
        </p:grpSpPr>
        <p:pic>
          <p:nvPicPr>
            <p:cNvPr id="43" name="Picture 4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F926ADC-F749-C04A-8817-374D310FD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641" y="4091846"/>
              <a:ext cx="2413453" cy="1800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A25DEAC-89C9-124E-94E3-3A8C5632E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277" y="3962246"/>
              <a:ext cx="259200" cy="2592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B0DCC-CCC4-904E-B0C8-AF1809B1218B}"/>
              </a:ext>
            </a:extLst>
          </p:cNvPr>
          <p:cNvGrpSpPr/>
          <p:nvPr/>
        </p:nvGrpSpPr>
        <p:grpSpPr>
          <a:xfrm>
            <a:off x="6422366" y="1569705"/>
            <a:ext cx="2405357" cy="1974187"/>
            <a:chOff x="6351690" y="1273836"/>
            <a:chExt cx="2405357" cy="1974187"/>
          </a:xfrm>
        </p:grpSpPr>
        <p:pic>
          <p:nvPicPr>
            <p:cNvPr id="47" name="Picture 4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EF7167F-B9BC-E64B-B470-91733BFC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690" y="1448023"/>
              <a:ext cx="2405357" cy="18000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2C6B2F3-91E8-8841-B827-867196EB3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277" y="1273836"/>
              <a:ext cx="259200" cy="25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3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Example – DE/XRD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14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995DB-1228-F74C-B570-461DE6CF3AE1}"/>
              </a:ext>
            </a:extLst>
          </p:cNvPr>
          <p:cNvGrpSpPr>
            <a:grpSpLocks noChangeAspect="1"/>
          </p:cNvGrpSpPr>
          <p:nvPr/>
        </p:nvGrpSpPr>
        <p:grpSpPr>
          <a:xfrm>
            <a:off x="720000" y="1440000"/>
            <a:ext cx="1522009" cy="399600"/>
            <a:chOff x="508001" y="359981"/>
            <a:chExt cx="3390572" cy="890187"/>
          </a:xfrm>
        </p:grpSpPr>
        <p:sp>
          <p:nvSpPr>
            <p:cNvPr id="24" name="Rectangle: Rounded Corners 8">
              <a:extLst>
                <a:ext uri="{FF2B5EF4-FFF2-40B4-BE49-F238E27FC236}">
                  <a16:creationId xmlns:a16="http://schemas.microsoft.com/office/drawing/2014/main" id="{42180F92-DDFD-2B47-9D65-41739FA91C59}"/>
                </a:ext>
              </a:extLst>
            </p:cNvPr>
            <p:cNvSpPr/>
            <p:nvPr/>
          </p:nvSpPr>
          <p:spPr>
            <a:xfrm>
              <a:off x="3024813" y="359981"/>
              <a:ext cx="873760" cy="8901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D64CA6-284A-9947-8FAC-2DEFD9418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1" y="441753"/>
              <a:ext cx="3310568" cy="726648"/>
            </a:xfrm>
            <a:prstGeom prst="rect">
              <a:avLst/>
            </a:prstGeom>
          </p:spPr>
        </p:pic>
      </p:grpSp>
      <p:pic>
        <p:nvPicPr>
          <p:cNvPr id="30" name="Picture 29" descr="A close up of a map&#10;&#10;Description automatically generated">
            <a:extLst>
              <a:ext uri="{FF2B5EF4-FFF2-40B4-BE49-F238E27FC236}">
                <a16:creationId xmlns:a16="http://schemas.microsoft.com/office/drawing/2014/main" id="{9356029C-3106-5048-9479-DBB3E5AB7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42" y="2131055"/>
            <a:ext cx="45705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035240" y="1897048"/>
            <a:ext cx="70546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HALO X-ray Technologies Ltd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81700" y="3413314"/>
            <a:ext cx="2391729" cy="837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CEO: Simon Godber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sxg@haloxray.com</a:t>
            </a:r>
            <a:endParaRPr lang="en-US" dirty="0"/>
          </a:p>
          <a:p>
            <a:pPr marL="0" indent="0" algn="ctr">
              <a:buNone/>
            </a:pPr>
            <a:r>
              <a:rPr lang="en-US">
                <a:hlinkClick r:id="rId3"/>
              </a:rPr>
              <a:t>http</a:t>
            </a:r>
            <a:r>
              <a:rPr lang="en-US" dirty="0">
                <a:hlinkClick r:id="rId3"/>
              </a:rPr>
              <a:t>:</a:t>
            </a:r>
            <a:r>
              <a:rPr lang="bg-BG" dirty="0">
                <a:hlinkClick r:id="rId3"/>
              </a:rPr>
              <a:t>//</a:t>
            </a:r>
            <a:r>
              <a:rPr lang="en-GB" dirty="0">
                <a:hlinkClick r:id="rId3"/>
              </a:rPr>
              <a:t>haloxray.com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 descr="halo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956206"/>
            <a:ext cx="3151632" cy="1289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GooglePlus_Social-Media-Icons-Buttons-Modern_black_Ctrl-Alt-Design_0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18" y="4572145"/>
            <a:ext cx="213207" cy="213207"/>
          </a:xfrm>
          <a:prstGeom prst="rect">
            <a:avLst/>
          </a:prstGeom>
        </p:spPr>
      </p:pic>
      <p:pic>
        <p:nvPicPr>
          <p:cNvPr id="18" name="Picture 17" descr="linkedin_Social-Media-Icons-Buttons-Modern_black_Ctrl-Alt-Design_0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18" y="4862585"/>
            <a:ext cx="213207" cy="213207"/>
          </a:xfrm>
          <a:prstGeom prst="rect">
            <a:avLst/>
          </a:prstGeom>
        </p:spPr>
      </p:pic>
      <p:pic>
        <p:nvPicPr>
          <p:cNvPr id="19" name="Picture 18" descr="twitter_Social-Media-Icons-Buttons-Modern_black_Ctrl-Alt-Design_0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18" y="5153809"/>
            <a:ext cx="213207" cy="213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92886" y="4490537"/>
            <a:ext cx="1833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google.com</a:t>
            </a:r>
            <a:r>
              <a:rPr lang="en-US" sz="1400" dirty="0"/>
              <a:t>/+</a:t>
            </a:r>
            <a:r>
              <a:rPr lang="en-US" sz="1400" dirty="0" err="1"/>
              <a:t>Haloxray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2592886" y="4768015"/>
            <a:ext cx="4416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www.linkedin.com</a:t>
            </a:r>
            <a:r>
              <a:rPr lang="en-US" sz="1400" dirty="0"/>
              <a:t>/company/halo-x-ray-technologies-ltd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15403" y="5059239"/>
            <a:ext cx="1732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twitter.com</a:t>
            </a:r>
            <a:r>
              <a:rPr lang="en-US" sz="1400" dirty="0"/>
              <a:t>/</a:t>
            </a:r>
            <a:r>
              <a:rPr lang="en-US" sz="1400" dirty="0" err="1"/>
              <a:t>haloxray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22359" y="2967893"/>
            <a:ext cx="585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Biocity</a:t>
            </a:r>
            <a:r>
              <a:rPr lang="en-US" dirty="0"/>
              <a:t> Nottingham, </a:t>
            </a:r>
            <a:r>
              <a:rPr lang="en-US" dirty="0" err="1"/>
              <a:t>Pennyfoot</a:t>
            </a:r>
            <a:r>
              <a:rPr lang="en-US" dirty="0"/>
              <a:t> Street, Nottingham, NG1 1GF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07FB-0495-2B41-A596-42D951576C7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So what? Who cares?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8355A-4195-3047-9E33-072D6138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EA5C5-A0BE-B647-A97D-27E823093CA5}"/>
              </a:ext>
            </a:extLst>
          </p:cNvPr>
          <p:cNvSpPr txBox="1"/>
          <p:nvPr/>
        </p:nvSpPr>
        <p:spPr>
          <a:xfrm>
            <a:off x="870968" y="1228050"/>
            <a:ext cx="5130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Space</a:t>
            </a:r>
            <a:r>
              <a:rPr lang="en-US" sz="1400" dirty="0"/>
              <a:t>: Checkpoint, checked, CBP, borders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Problem</a:t>
            </a:r>
            <a:r>
              <a:rPr lang="en-US" sz="1400" dirty="0"/>
              <a:t>: Realizing an automated checkpoint at operationally viable PFA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Solution</a:t>
            </a:r>
            <a:r>
              <a:rPr lang="en-US" sz="1400" dirty="0"/>
              <a:t>: HALO XRD OEM &amp; standalone solutions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HXT264, HXT364, HXT464, HXT2108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Self-contained XRD scanning hardware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Standard components – low cost &amp; high MTBF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Combination with existing </a:t>
            </a:r>
            <a:r>
              <a:rPr lang="en-US" sz="1400" dirty="0" err="1"/>
              <a:t>prescreeners</a:t>
            </a:r>
            <a:endParaRPr lang="en-US" sz="1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Development of new closely integrated solutions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Open architecture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Results</a:t>
            </a:r>
            <a:r>
              <a:rPr lang="en-US" sz="1400" dirty="0"/>
              <a:t>: depends on the </a:t>
            </a:r>
            <a:r>
              <a:rPr lang="en-US" sz="1400" dirty="0" err="1"/>
              <a:t>prescreener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CT/HXT264: aggregate ~1.5% PFA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AT/HXT264: ongoing (~8% PFA)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Operations</a:t>
            </a:r>
            <a:r>
              <a:rPr lang="en-US" sz="1400" dirty="0"/>
              <a:t>: currently built and deployed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AMS for stream-of-commerce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TSL for explosives data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Integration with L3Harris </a:t>
            </a:r>
            <a:r>
              <a:rPr lang="en-US" sz="1400" dirty="0" err="1"/>
              <a:t>ClearScan</a:t>
            </a:r>
            <a:r>
              <a:rPr lang="en-US" sz="1400"/>
              <a:t>, Rapiscan </a:t>
            </a:r>
            <a:r>
              <a:rPr lang="en-US" sz="1400" dirty="0"/>
              <a:t>620DV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TRL</a:t>
            </a:r>
            <a:r>
              <a:rPr lang="en-US" sz="1400" dirty="0"/>
              <a:t>: 7 moving to 8 and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Contact</a:t>
            </a:r>
            <a:r>
              <a:rPr lang="en-US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Commercial:</a:t>
            </a:r>
            <a:r>
              <a:rPr lang="en-US" sz="1400" dirty="0"/>
              <a:t> Simon Godber / </a:t>
            </a:r>
            <a:r>
              <a:rPr lang="en-US" sz="1400" dirty="0">
                <a:hlinkClick r:id="rId3"/>
              </a:rPr>
              <a:t>sxg@haloxray.com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Science:</a:t>
            </a:r>
            <a:r>
              <a:rPr lang="en-US" sz="1400" dirty="0"/>
              <a:t> Anthony Dicken / </a:t>
            </a:r>
            <a:r>
              <a:rPr lang="en-US" sz="1400" dirty="0">
                <a:hlinkClick r:id="rId4"/>
              </a:rPr>
              <a:t>ad@haloxray.com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Telephone:</a:t>
            </a:r>
            <a:r>
              <a:rPr lang="en-US" sz="1400" dirty="0"/>
              <a:t> +1 (844) 898 6466 / +44 (115) 860 2236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Website:</a:t>
            </a:r>
            <a:r>
              <a:rPr lang="en-US" sz="1400" dirty="0"/>
              <a:t> </a:t>
            </a:r>
            <a:r>
              <a:rPr lang="en-US" sz="1400" dirty="0">
                <a:hlinkClick r:id="rId5"/>
              </a:rPr>
              <a:t>https://www.haloxray.com/</a:t>
            </a:r>
            <a:r>
              <a:rPr lang="en-US" sz="1400" dirty="0"/>
              <a:t> </a:t>
            </a:r>
          </a:p>
        </p:txBody>
      </p:sp>
      <p:pic>
        <p:nvPicPr>
          <p:cNvPr id="12" name="Picture 11" descr="A picture containing indoor, electronics, road&#10;&#10;Description automatically generated">
            <a:extLst>
              <a:ext uri="{FF2B5EF4-FFF2-40B4-BE49-F238E27FC236}">
                <a16:creationId xmlns:a16="http://schemas.microsoft.com/office/drawing/2014/main" id="{8EA33824-CA9F-3346-9C41-8C3DE025E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192" y="3209957"/>
            <a:ext cx="2373125" cy="1314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6F5FB4-A12F-BF4F-A941-050EC3F8D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244" y="1860217"/>
            <a:ext cx="1390067" cy="12203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A51A8F-B5A1-5844-B1E2-258AD666C0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239" y="4783154"/>
            <a:ext cx="2218078" cy="1314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8EA76B-3F7F-D444-8DF7-6D0215F751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49" y="587827"/>
            <a:ext cx="161587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0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2415C9EE-4127-BE4B-8580-EE655E14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35" y="1193125"/>
            <a:ext cx="3342936" cy="1729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close up of a device&#10;&#10;Description automatically generated">
            <a:extLst>
              <a:ext uri="{FF2B5EF4-FFF2-40B4-BE49-F238E27FC236}">
                <a16:creationId xmlns:a16="http://schemas.microsoft.com/office/drawing/2014/main" id="{F24078A3-7AE1-4841-98A3-40A5454A5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980" y="1348575"/>
            <a:ext cx="6801422" cy="4811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E0910-FDBC-C24B-B712-30C02E30DCF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Current CONOPS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8FEAB-1BC4-BE4B-A27C-2F4BF112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3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DCA9D815-87E5-3F48-B459-8C9990C2E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81" y="3208465"/>
            <a:ext cx="839470" cy="839470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CBB1962A-7D99-824B-AC81-B457CDFBD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445" y="3212473"/>
            <a:ext cx="839470" cy="839470"/>
          </a:xfrm>
          <a:prstGeom prst="rect">
            <a:avLst/>
          </a:prstGeom>
        </p:spPr>
      </p:pic>
      <p:pic>
        <p:nvPicPr>
          <p:cNvPr id="78" name="Picture 77" descr="A close up of a sign&#10;&#10;Description automatically generated">
            <a:extLst>
              <a:ext uri="{FF2B5EF4-FFF2-40B4-BE49-F238E27FC236}">
                <a16:creationId xmlns:a16="http://schemas.microsoft.com/office/drawing/2014/main" id="{DABBC591-3BE7-324A-9737-037F4E2D4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205" y="1451950"/>
            <a:ext cx="1039625" cy="1039625"/>
          </a:xfrm>
          <a:prstGeom prst="rect">
            <a:avLst/>
          </a:prstGeom>
        </p:spPr>
      </p:pic>
      <p:pic>
        <p:nvPicPr>
          <p:cNvPr id="80" name="Graphic 79" descr="Document">
            <a:extLst>
              <a:ext uri="{FF2B5EF4-FFF2-40B4-BE49-F238E27FC236}">
                <a16:creationId xmlns:a16="http://schemas.microsoft.com/office/drawing/2014/main" id="{9CCF548D-FEDA-7A4E-9491-D4BE57975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4531" y="3706153"/>
            <a:ext cx="622318" cy="622318"/>
          </a:xfrm>
          <a:prstGeom prst="rect">
            <a:avLst/>
          </a:prstGeom>
        </p:spPr>
      </p:pic>
      <p:pic>
        <p:nvPicPr>
          <p:cNvPr id="83" name="Graphic 82" descr="Checklist">
            <a:extLst>
              <a:ext uri="{FF2B5EF4-FFF2-40B4-BE49-F238E27FC236}">
                <a16:creationId xmlns:a16="http://schemas.microsoft.com/office/drawing/2014/main" id="{42758A38-753E-7848-BC38-A4FE158017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46654" y="3706153"/>
            <a:ext cx="622317" cy="6223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105356E-81F7-3948-BE83-A8B1D21E2F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69" y="2930741"/>
            <a:ext cx="622319" cy="628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9B5E1E0-3168-0748-9293-AFC8B816F6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53" y="2942171"/>
            <a:ext cx="622319" cy="609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5D3E393-9CC3-6C4B-BE37-3A318A1A4E15}"/>
              </a:ext>
            </a:extLst>
          </p:cNvPr>
          <p:cNvSpPr txBox="1"/>
          <p:nvPr/>
        </p:nvSpPr>
        <p:spPr>
          <a:xfrm>
            <a:off x="7895830" y="1325431"/>
            <a:ext cx="105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DICOS</a:t>
            </a:r>
          </a:p>
          <a:p>
            <a:r>
              <a:rPr lang="en-US" dirty="0"/>
              <a:t>Database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20AE2A39-BD06-1340-BD04-B493A4701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05" y="2946547"/>
            <a:ext cx="622319" cy="609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84562D3-335E-9449-9530-8D9BD3620997}"/>
              </a:ext>
            </a:extLst>
          </p:cNvPr>
          <p:cNvSpPr txBox="1"/>
          <p:nvPr/>
        </p:nvSpPr>
        <p:spPr>
          <a:xfrm>
            <a:off x="695320" y="4914795"/>
            <a:ext cx="62074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Automatic</a:t>
            </a:r>
            <a:r>
              <a:rPr lang="en-US" dirty="0"/>
              <a:t> (no user interaction)</a:t>
            </a:r>
          </a:p>
          <a:p>
            <a:pPr lvl="1"/>
            <a:r>
              <a:rPr lang="en-US" dirty="0" err="1"/>
              <a:t>Prescreener</a:t>
            </a:r>
            <a:r>
              <a:rPr lang="en-US" dirty="0"/>
              <a:t> required to create DICOS targeting information</a:t>
            </a:r>
          </a:p>
          <a:p>
            <a:pPr lvl="1"/>
            <a:r>
              <a:rPr lang="en-US" dirty="0"/>
              <a:t>HXT264 analyzes target area and appends DICOS</a:t>
            </a:r>
          </a:p>
          <a:p>
            <a:pPr lvl="1"/>
            <a:r>
              <a:rPr lang="en-US" dirty="0"/>
              <a:t>DICOS to local/remote store</a:t>
            </a:r>
          </a:p>
          <a:p>
            <a:pPr lvl="1"/>
            <a:r>
              <a:rPr lang="en-US" dirty="0"/>
              <a:t>GUI displays information from DICOS DB</a:t>
            </a:r>
          </a:p>
          <a:p>
            <a:pPr lvl="1"/>
            <a:r>
              <a:rPr lang="en-US" dirty="0"/>
              <a:t>GUI output is optional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E65CBA1-47E3-3B47-B68D-CEA4BA8A8F43}"/>
              </a:ext>
            </a:extLst>
          </p:cNvPr>
          <p:cNvCxnSpPr>
            <a:cxnSpLocks/>
          </p:cNvCxnSpPr>
          <p:nvPr/>
        </p:nvCxnSpPr>
        <p:spPr>
          <a:xfrm>
            <a:off x="5321921" y="1957732"/>
            <a:ext cx="1534284" cy="0"/>
          </a:xfrm>
          <a:prstGeom prst="straightConnector1">
            <a:avLst/>
          </a:prstGeom>
          <a:ln w="63500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80CD0E-F1B8-6D41-BD33-63AA9A55106E}"/>
              </a:ext>
            </a:extLst>
          </p:cNvPr>
          <p:cNvGrpSpPr/>
          <p:nvPr/>
        </p:nvGrpSpPr>
        <p:grpSpPr>
          <a:xfrm>
            <a:off x="3343077" y="1552085"/>
            <a:ext cx="1813033" cy="774700"/>
            <a:chOff x="3343077" y="1552085"/>
            <a:chExt cx="1813033" cy="774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D4AA25-BC71-D94C-B644-B5B7E1539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89194" y="1552085"/>
              <a:ext cx="863600" cy="774700"/>
            </a:xfrm>
            <a:prstGeom prst="rect">
              <a:avLst/>
            </a:prstGeom>
          </p:spPr>
        </p:pic>
        <p:sp>
          <p:nvSpPr>
            <p:cNvPr id="71" name="Donut 70">
              <a:extLst>
                <a:ext uri="{FF2B5EF4-FFF2-40B4-BE49-F238E27FC236}">
                  <a16:creationId xmlns:a16="http://schemas.microsoft.com/office/drawing/2014/main" id="{9C1CC2CF-0AAC-9B43-B5F3-8ADAA90602F1}"/>
                </a:ext>
              </a:extLst>
            </p:cNvPr>
            <p:cNvSpPr/>
            <p:nvPr/>
          </p:nvSpPr>
          <p:spPr>
            <a:xfrm rot="3633815">
              <a:off x="3433798" y="2088822"/>
              <a:ext cx="315366" cy="71696"/>
            </a:xfrm>
            <a:prstGeom prst="donut">
              <a:avLst>
                <a:gd name="adj" fmla="val 368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Donut 71">
              <a:extLst>
                <a:ext uri="{FF2B5EF4-FFF2-40B4-BE49-F238E27FC236}">
                  <a16:creationId xmlns:a16="http://schemas.microsoft.com/office/drawing/2014/main" id="{FFD9FCD9-9DE5-4248-9B21-6FF1EBB5C6AE}"/>
                </a:ext>
              </a:extLst>
            </p:cNvPr>
            <p:cNvSpPr/>
            <p:nvPr/>
          </p:nvSpPr>
          <p:spPr>
            <a:xfrm>
              <a:off x="3860395" y="2063266"/>
              <a:ext cx="189399" cy="126073"/>
            </a:xfrm>
            <a:prstGeom prst="donut">
              <a:avLst>
                <a:gd name="adj" fmla="val 368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D473729D-311F-4342-A5F5-04A5BDE702DC}"/>
                </a:ext>
              </a:extLst>
            </p:cNvPr>
            <p:cNvSpPr/>
            <p:nvPr/>
          </p:nvSpPr>
          <p:spPr>
            <a:xfrm>
              <a:off x="3343077" y="1793339"/>
              <a:ext cx="919244" cy="486846"/>
            </a:xfrm>
            <a:custGeom>
              <a:avLst/>
              <a:gdLst>
                <a:gd name="connsiteX0" fmla="*/ 0 w 4103370"/>
                <a:gd name="connsiteY0" fmla="*/ 129308 h 2173210"/>
                <a:gd name="connsiteX1" fmla="*/ 125730 w 4103370"/>
                <a:gd name="connsiteY1" fmla="*/ 15008 h 2173210"/>
                <a:gd name="connsiteX2" fmla="*/ 274320 w 4103370"/>
                <a:gd name="connsiteY2" fmla="*/ 26438 h 2173210"/>
                <a:gd name="connsiteX3" fmla="*/ 480060 w 4103370"/>
                <a:gd name="connsiteY3" fmla="*/ 243608 h 2173210"/>
                <a:gd name="connsiteX4" fmla="*/ 685800 w 4103370"/>
                <a:gd name="connsiteY4" fmla="*/ 677948 h 2173210"/>
                <a:gd name="connsiteX5" fmla="*/ 1463040 w 4103370"/>
                <a:gd name="connsiteY5" fmla="*/ 2140988 h 2173210"/>
                <a:gd name="connsiteX6" fmla="*/ 1840230 w 4103370"/>
                <a:gd name="connsiteY6" fmla="*/ 1672358 h 2173210"/>
                <a:gd name="connsiteX7" fmla="*/ 2023110 w 4103370"/>
                <a:gd name="connsiteY7" fmla="*/ 1466618 h 2173210"/>
                <a:gd name="connsiteX8" fmla="*/ 2400300 w 4103370"/>
                <a:gd name="connsiteY8" fmla="*/ 1478048 h 2173210"/>
                <a:gd name="connsiteX9" fmla="*/ 2983230 w 4103370"/>
                <a:gd name="connsiteY9" fmla="*/ 1500908 h 2173210"/>
                <a:gd name="connsiteX10" fmla="*/ 3166110 w 4103370"/>
                <a:gd name="connsiteY10" fmla="*/ 1569488 h 2173210"/>
                <a:gd name="connsiteX11" fmla="*/ 3326130 w 4103370"/>
                <a:gd name="connsiteY11" fmla="*/ 1455188 h 2173210"/>
                <a:gd name="connsiteX12" fmla="*/ 3497580 w 4103370"/>
                <a:gd name="connsiteY12" fmla="*/ 906548 h 2173210"/>
                <a:gd name="connsiteX13" fmla="*/ 3634740 w 4103370"/>
                <a:gd name="connsiteY13" fmla="*/ 415058 h 2173210"/>
                <a:gd name="connsiteX14" fmla="*/ 3829050 w 4103370"/>
                <a:gd name="connsiteY14" fmla="*/ 232178 h 2173210"/>
                <a:gd name="connsiteX15" fmla="*/ 4103370 w 4103370"/>
                <a:gd name="connsiteY15" fmla="*/ 95018 h 217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03370" h="2173210">
                  <a:moveTo>
                    <a:pt x="0" y="129308"/>
                  </a:moveTo>
                  <a:cubicBezTo>
                    <a:pt x="40005" y="80730"/>
                    <a:pt x="80010" y="32153"/>
                    <a:pt x="125730" y="15008"/>
                  </a:cubicBezTo>
                  <a:cubicBezTo>
                    <a:pt x="171450" y="-2137"/>
                    <a:pt x="215265" y="-11662"/>
                    <a:pt x="274320" y="26438"/>
                  </a:cubicBezTo>
                  <a:cubicBezTo>
                    <a:pt x="333375" y="64538"/>
                    <a:pt x="411480" y="135023"/>
                    <a:pt x="480060" y="243608"/>
                  </a:cubicBezTo>
                  <a:cubicBezTo>
                    <a:pt x="548640" y="352193"/>
                    <a:pt x="521970" y="361718"/>
                    <a:pt x="685800" y="677948"/>
                  </a:cubicBezTo>
                  <a:cubicBezTo>
                    <a:pt x="849630" y="994178"/>
                    <a:pt x="1270635" y="1975253"/>
                    <a:pt x="1463040" y="2140988"/>
                  </a:cubicBezTo>
                  <a:cubicBezTo>
                    <a:pt x="1655445" y="2306723"/>
                    <a:pt x="1746885" y="1784753"/>
                    <a:pt x="1840230" y="1672358"/>
                  </a:cubicBezTo>
                  <a:cubicBezTo>
                    <a:pt x="1933575" y="1559963"/>
                    <a:pt x="1929765" y="1499003"/>
                    <a:pt x="2023110" y="1466618"/>
                  </a:cubicBezTo>
                  <a:cubicBezTo>
                    <a:pt x="2116455" y="1434233"/>
                    <a:pt x="2400300" y="1478048"/>
                    <a:pt x="2400300" y="1478048"/>
                  </a:cubicBezTo>
                  <a:cubicBezTo>
                    <a:pt x="2560320" y="1483763"/>
                    <a:pt x="2855595" y="1485668"/>
                    <a:pt x="2983230" y="1500908"/>
                  </a:cubicBezTo>
                  <a:cubicBezTo>
                    <a:pt x="3110865" y="1516148"/>
                    <a:pt x="3108960" y="1577108"/>
                    <a:pt x="3166110" y="1569488"/>
                  </a:cubicBezTo>
                  <a:cubicBezTo>
                    <a:pt x="3223260" y="1561868"/>
                    <a:pt x="3270885" y="1565678"/>
                    <a:pt x="3326130" y="1455188"/>
                  </a:cubicBezTo>
                  <a:cubicBezTo>
                    <a:pt x="3381375" y="1344698"/>
                    <a:pt x="3446145" y="1079903"/>
                    <a:pt x="3497580" y="906548"/>
                  </a:cubicBezTo>
                  <a:cubicBezTo>
                    <a:pt x="3549015" y="733193"/>
                    <a:pt x="3579495" y="527453"/>
                    <a:pt x="3634740" y="415058"/>
                  </a:cubicBezTo>
                  <a:cubicBezTo>
                    <a:pt x="3689985" y="302663"/>
                    <a:pt x="3750945" y="285518"/>
                    <a:pt x="3829050" y="232178"/>
                  </a:cubicBezTo>
                  <a:cubicBezTo>
                    <a:pt x="3907155" y="178838"/>
                    <a:pt x="4063365" y="7388"/>
                    <a:pt x="4103370" y="95018"/>
                  </a:cubicBezTo>
                </a:path>
              </a:pathLst>
            </a:custGeom>
            <a:noFill/>
            <a:ln w="698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F4B4BA-F968-854C-AC8A-081AADA06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44910" y="1730840"/>
              <a:ext cx="7112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14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33108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22951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30989 3.7037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11823 -0.2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1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3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Future CONOPS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DEA1C1-22A0-3746-8068-A94AD74C2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76" y="2351854"/>
            <a:ext cx="4661568" cy="2762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044657-E92D-E446-A064-753F5D3464B3}"/>
              </a:ext>
            </a:extLst>
          </p:cNvPr>
          <p:cNvSpPr txBox="1"/>
          <p:nvPr/>
        </p:nvSpPr>
        <p:spPr>
          <a:xfrm>
            <a:off x="415096" y="4162304"/>
            <a:ext cx="18691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CT available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AA1B-341D-3246-9245-5E84EE48D028}"/>
              </a:ext>
            </a:extLst>
          </p:cNvPr>
          <p:cNvSpPr txBox="1"/>
          <p:nvPr/>
        </p:nvSpPr>
        <p:spPr>
          <a:xfrm>
            <a:off x="5200197" y="4835558"/>
            <a:ext cx="29451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Opportunities: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Feed-forward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Compound ATR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Significantly improved PFA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checkpoint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5522A5-F7E1-2744-BCA5-CADD7178961D}"/>
              </a:ext>
            </a:extLst>
          </p:cNvPr>
          <p:cNvSpPr txBox="1"/>
          <p:nvPr/>
        </p:nvSpPr>
        <p:spPr>
          <a:xfrm>
            <a:off x="7090340" y="1036401"/>
            <a:ext cx="12706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XRD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423B6A-AEAD-E24C-832F-63F80CEA99E5}"/>
              </a:ext>
            </a:extLst>
          </p:cNvPr>
          <p:cNvSpPr txBox="1"/>
          <p:nvPr/>
        </p:nvSpPr>
        <p:spPr>
          <a:xfrm>
            <a:off x="3355974" y="2263070"/>
            <a:ext cx="184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HXT464 (CT/XRD)</a:t>
            </a:r>
          </a:p>
        </p:txBody>
      </p:sp>
      <p:sp>
        <p:nvSpPr>
          <p:cNvPr id="17" name="Doughnut 16">
            <a:extLst>
              <a:ext uri="{FF2B5EF4-FFF2-40B4-BE49-F238E27FC236}">
                <a16:creationId xmlns:a16="http://schemas.microsoft.com/office/drawing/2014/main" id="{16C2F62D-8187-B849-B860-3740B88480D9}"/>
              </a:ext>
            </a:extLst>
          </p:cNvPr>
          <p:cNvSpPr/>
          <p:nvPr/>
        </p:nvSpPr>
        <p:spPr>
          <a:xfrm>
            <a:off x="311660" y="5389418"/>
            <a:ext cx="1567939" cy="979349"/>
          </a:xfrm>
          <a:prstGeom prst="donut">
            <a:avLst>
              <a:gd name="adj" fmla="val 66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ughnut 17">
            <a:extLst>
              <a:ext uri="{FF2B5EF4-FFF2-40B4-BE49-F238E27FC236}">
                <a16:creationId xmlns:a16="http://schemas.microsoft.com/office/drawing/2014/main" id="{C99B87DB-979C-164B-9E90-DB02D8F4DBF6}"/>
              </a:ext>
            </a:extLst>
          </p:cNvPr>
          <p:cNvSpPr/>
          <p:nvPr/>
        </p:nvSpPr>
        <p:spPr>
          <a:xfrm>
            <a:off x="6874934" y="2296938"/>
            <a:ext cx="1727499" cy="1153505"/>
          </a:xfrm>
          <a:prstGeom prst="donut">
            <a:avLst>
              <a:gd name="adj" fmla="val 51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6F6E737E-0FA5-F248-892A-5DF28DD1F2DE}"/>
              </a:ext>
            </a:extLst>
          </p:cNvPr>
          <p:cNvSpPr/>
          <p:nvPr/>
        </p:nvSpPr>
        <p:spPr>
          <a:xfrm>
            <a:off x="306943" y="4080934"/>
            <a:ext cx="2008033" cy="2112696"/>
          </a:xfrm>
          <a:prstGeom prst="frame">
            <a:avLst>
              <a:gd name="adj1" fmla="val 2477"/>
            </a:avLst>
          </a:prstGeom>
          <a:gradFill>
            <a:gsLst>
              <a:gs pos="0">
                <a:schemeClr val="accent3"/>
              </a:gs>
              <a:gs pos="100000">
                <a:schemeClr val="accent3"/>
              </a:gs>
            </a:gsLst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269E9ACE-DA19-A546-9F7E-B0EB5368DA27}"/>
              </a:ext>
            </a:extLst>
          </p:cNvPr>
          <p:cNvSpPr/>
          <p:nvPr/>
        </p:nvSpPr>
        <p:spPr>
          <a:xfrm>
            <a:off x="7005520" y="1008828"/>
            <a:ext cx="1355490" cy="2308323"/>
          </a:xfrm>
          <a:prstGeom prst="frame">
            <a:avLst>
              <a:gd name="adj1" fmla="val 3320"/>
            </a:avLst>
          </a:prstGeom>
          <a:gradFill>
            <a:gsLst>
              <a:gs pos="0">
                <a:schemeClr val="accent3"/>
              </a:gs>
              <a:gs pos="100000">
                <a:schemeClr val="accent3"/>
              </a:gs>
            </a:gsLst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3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Current XRD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5</a:t>
            </a:fld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718FA1-43D7-B544-83CF-90325F71AFA8}"/>
              </a:ext>
            </a:extLst>
          </p:cNvPr>
          <p:cNvSpPr txBox="1"/>
          <p:nvPr/>
        </p:nvSpPr>
        <p:spPr>
          <a:xfrm>
            <a:off x="623937" y="4397617"/>
            <a:ext cx="131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X-ray tunnel</a:t>
            </a:r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392ED11-98E8-1147-90EF-4381CEFCD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6" y="1471529"/>
            <a:ext cx="2976485" cy="198432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843004A-DEDD-4C40-9E80-E57FE1F5E976}"/>
              </a:ext>
            </a:extLst>
          </p:cNvPr>
          <p:cNvSpPr/>
          <p:nvPr/>
        </p:nvSpPr>
        <p:spPr>
          <a:xfrm>
            <a:off x="673188" y="1592618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Morpho</a:t>
            </a:r>
            <a:r>
              <a:rPr lang="en-US" b="1" dirty="0"/>
              <a:t> </a:t>
            </a:r>
            <a:r>
              <a:rPr lang="en-US" b="1" dirty="0" err="1"/>
              <a:t>XDi</a:t>
            </a:r>
            <a:r>
              <a:rPr lang="en-US" b="1" dirty="0"/>
              <a:t>™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B1A9DB7-B690-C348-B550-436F15BBD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11" y="900083"/>
            <a:ext cx="2235292" cy="2814510"/>
          </a:xfrm>
          <a:prstGeom prst="rect">
            <a:avLst/>
          </a:prstGeom>
        </p:spPr>
      </p:pic>
      <p:sp>
        <p:nvSpPr>
          <p:cNvPr id="45" name="Frame 44">
            <a:extLst>
              <a:ext uri="{FF2B5EF4-FFF2-40B4-BE49-F238E27FC236}">
                <a16:creationId xmlns:a16="http://schemas.microsoft.com/office/drawing/2014/main" id="{AA62388C-2180-744C-8766-72F58E783E8A}"/>
              </a:ext>
            </a:extLst>
          </p:cNvPr>
          <p:cNvSpPr/>
          <p:nvPr/>
        </p:nvSpPr>
        <p:spPr>
          <a:xfrm>
            <a:off x="702592" y="4744682"/>
            <a:ext cx="1158949" cy="797442"/>
          </a:xfrm>
          <a:prstGeom prst="frame">
            <a:avLst>
              <a:gd name="adj1" fmla="val 4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4C5057C-27B4-BD46-8EDD-11F7E3D08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44" y="5114014"/>
            <a:ext cx="430079" cy="40744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7BE5755-7B39-4D46-82B3-CCF7D6205401}"/>
              </a:ext>
            </a:extLst>
          </p:cNvPr>
          <p:cNvSpPr txBox="1"/>
          <p:nvPr/>
        </p:nvSpPr>
        <p:spPr>
          <a:xfrm>
            <a:off x="6797636" y="824473"/>
            <a:ext cx="167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Multi-emitter </a:t>
            </a:r>
          </a:p>
          <a:p>
            <a:r>
              <a:rPr lang="en-US" dirty="0"/>
              <a:t>X-ray generator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9A1D75-419C-1D44-B1CE-8F93895DA714}"/>
              </a:ext>
            </a:extLst>
          </p:cNvPr>
          <p:cNvSpPr txBox="1"/>
          <p:nvPr/>
        </p:nvSpPr>
        <p:spPr>
          <a:xfrm>
            <a:off x="5459381" y="3714593"/>
            <a:ext cx="196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Multiple detectors 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969173-D1C6-354C-A393-8A5D08C19556}"/>
              </a:ext>
            </a:extLst>
          </p:cNvPr>
          <p:cNvSpPr txBox="1"/>
          <p:nvPr/>
        </p:nvSpPr>
        <p:spPr>
          <a:xfrm>
            <a:off x="541185" y="3926442"/>
            <a:ext cx="243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HXT  approach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DAB161-C402-714C-96D2-F68012254C7F}"/>
              </a:ext>
            </a:extLst>
          </p:cNvPr>
          <p:cNvSpPr txBox="1"/>
          <p:nvPr/>
        </p:nvSpPr>
        <p:spPr>
          <a:xfrm>
            <a:off x="3444001" y="4262446"/>
            <a:ext cx="5418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HALO advantages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Reduced complexity (single generator &amp; detector)</a:t>
            </a:r>
          </a:p>
          <a:p>
            <a:pPr lvl="1"/>
            <a:r>
              <a:rPr lang="en-US" dirty="0"/>
              <a:t>Reduced cost</a:t>
            </a:r>
          </a:p>
          <a:p>
            <a:pPr lvl="1"/>
            <a:r>
              <a:rPr lang="en-US" dirty="0"/>
              <a:t>COTS components - better MTBF</a:t>
            </a:r>
          </a:p>
          <a:p>
            <a:r>
              <a:rPr lang="en-US" dirty="0"/>
              <a:t>	Smaller footprint</a:t>
            </a:r>
          </a:p>
          <a:p>
            <a:r>
              <a:rPr lang="en-US" b="1" dirty="0"/>
              <a:t>Dependencies</a:t>
            </a:r>
            <a:r>
              <a:rPr lang="en-US" dirty="0"/>
              <a:t>:</a:t>
            </a:r>
          </a:p>
          <a:p>
            <a:r>
              <a:rPr lang="en-US" dirty="0"/>
              <a:t>	Some moving parts</a:t>
            </a:r>
          </a:p>
          <a:p>
            <a:r>
              <a:rPr lang="en-US" dirty="0"/>
              <a:t>	Relies on a pre-screener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226ABBC-9489-854C-9D9E-B5DB2E5DBA23}"/>
              </a:ext>
            </a:extLst>
          </p:cNvPr>
          <p:cNvCxnSpPr/>
          <p:nvPr/>
        </p:nvCxnSpPr>
        <p:spPr>
          <a:xfrm>
            <a:off x="2443229" y="5140637"/>
            <a:ext cx="1080000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31C676A-3178-4F4F-B8D9-68029FB931CA}"/>
              </a:ext>
            </a:extLst>
          </p:cNvPr>
          <p:cNvCxnSpPr/>
          <p:nvPr/>
        </p:nvCxnSpPr>
        <p:spPr>
          <a:xfrm>
            <a:off x="4191053" y="2462153"/>
            <a:ext cx="1080000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20E318C-E4FA-924E-B40F-AAEA2D7ABF84}"/>
              </a:ext>
            </a:extLst>
          </p:cNvPr>
          <p:cNvSpPr txBox="1"/>
          <p:nvPr/>
        </p:nvSpPr>
        <p:spPr>
          <a:xfrm>
            <a:off x="1091148" y="5542124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600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09036A-4668-9243-8699-92FCE9F6FE9C}"/>
              </a:ext>
            </a:extLst>
          </p:cNvPr>
          <p:cNvSpPr txBox="1"/>
          <p:nvPr/>
        </p:nvSpPr>
        <p:spPr>
          <a:xfrm>
            <a:off x="1861541" y="502029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400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40ACEB-4083-7D44-BF7F-77C369C29E5F}"/>
              </a:ext>
            </a:extLst>
          </p:cNvPr>
          <p:cNvSpPr txBox="1"/>
          <p:nvPr/>
        </p:nvSpPr>
        <p:spPr>
          <a:xfrm>
            <a:off x="3165545" y="3063033"/>
            <a:ext cx="2236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(Images courtesy of </a:t>
            </a:r>
            <a:r>
              <a:rPr lang="en-US" sz="1000" dirty="0" err="1"/>
              <a:t>Morpho</a:t>
            </a:r>
            <a:r>
              <a:rPr lang="en-US" sz="1000" dirty="0"/>
              <a:t> Detection)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D7F8CC-AFB4-064E-9F1A-5FFC353444F4}"/>
              </a:ext>
            </a:extLst>
          </p:cNvPr>
          <p:cNvSpPr/>
          <p:nvPr/>
        </p:nvSpPr>
        <p:spPr>
          <a:xfrm>
            <a:off x="1503648" y="5233968"/>
            <a:ext cx="86432" cy="837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D7CB238-7EDF-4D42-9116-12BD916F2C68}"/>
              </a:ext>
            </a:extLst>
          </p:cNvPr>
          <p:cNvGrpSpPr/>
          <p:nvPr/>
        </p:nvGrpSpPr>
        <p:grpSpPr>
          <a:xfrm>
            <a:off x="1362994" y="4432941"/>
            <a:ext cx="359664" cy="1581557"/>
            <a:chOff x="2992032" y="3927365"/>
            <a:chExt cx="359664" cy="1581557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BC9577CF-D192-524B-B1DB-393548B137BE}"/>
                </a:ext>
              </a:extLst>
            </p:cNvPr>
            <p:cNvSpPr/>
            <p:nvPr/>
          </p:nvSpPr>
          <p:spPr>
            <a:xfrm>
              <a:off x="3115339" y="3927365"/>
              <a:ext cx="128393" cy="1275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FF7CD4D-CF35-F94B-BB10-A35736F6B052}"/>
                </a:ext>
              </a:extLst>
            </p:cNvPr>
            <p:cNvCxnSpPr/>
            <p:nvPr/>
          </p:nvCxnSpPr>
          <p:spPr>
            <a:xfrm rot="300000" flipV="1">
              <a:off x="3231030" y="4055839"/>
              <a:ext cx="1" cy="12980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C3B22BA-012C-CE4E-9CC3-8DD7626A3289}"/>
                </a:ext>
              </a:extLst>
            </p:cNvPr>
            <p:cNvCxnSpPr/>
            <p:nvPr/>
          </p:nvCxnSpPr>
          <p:spPr>
            <a:xfrm rot="21300000" flipH="1" flipV="1">
              <a:off x="3117903" y="4050898"/>
              <a:ext cx="1" cy="12980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7949D6D-591A-8C4D-A912-E61063DD0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032" y="5143162"/>
              <a:ext cx="359664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09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 animBg="1"/>
      <p:bldP spid="47" grpId="0"/>
      <p:bldP spid="48" grpId="0"/>
      <p:bldP spid="49" grpId="0"/>
      <p:bldP spid="50" grpId="0" uiExpand="1" build="p" bldLvl="2"/>
      <p:bldP spid="53" grpId="0"/>
      <p:bldP spid="54" grpId="0"/>
      <p:bldP spid="55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3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Example – XRD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090A5C-D507-9046-9D37-C8D825254860}"/>
              </a:ext>
            </a:extLst>
          </p:cNvPr>
          <p:cNvGrpSpPr>
            <a:grpSpLocks noChangeAspect="1"/>
          </p:cNvGrpSpPr>
          <p:nvPr/>
        </p:nvGrpSpPr>
        <p:grpSpPr>
          <a:xfrm>
            <a:off x="296334" y="1573943"/>
            <a:ext cx="1032934" cy="366649"/>
            <a:chOff x="296333" y="1573943"/>
            <a:chExt cx="1505125" cy="53425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DC4F926-5BB2-7743-B37B-54B82BB32E7B}"/>
                </a:ext>
              </a:extLst>
            </p:cNvPr>
            <p:cNvSpPr/>
            <p:nvPr/>
          </p:nvSpPr>
          <p:spPr>
            <a:xfrm>
              <a:off x="296333" y="1573943"/>
              <a:ext cx="533400" cy="5342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84E64B-EA38-A649-AE03-78577F0FB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17" y="1621866"/>
              <a:ext cx="1439141" cy="425872"/>
            </a:xfrm>
            <a:prstGeom prst="rect">
              <a:avLst/>
            </a:prstGeom>
          </p:spPr>
        </p:pic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B4882E-C95C-3D43-8F31-0E8397F12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52" y="2282265"/>
            <a:ext cx="3015380" cy="2535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A560D6-2455-3C40-B6FB-8F86B028A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608" y="2375134"/>
            <a:ext cx="24257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3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Example – XRD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750160-4A22-F24F-B7DD-720ADEA68BDB}"/>
              </a:ext>
            </a:extLst>
          </p:cNvPr>
          <p:cNvGrpSpPr>
            <a:grpSpLocks noChangeAspect="1"/>
          </p:cNvGrpSpPr>
          <p:nvPr/>
        </p:nvGrpSpPr>
        <p:grpSpPr>
          <a:xfrm>
            <a:off x="720000" y="1440000"/>
            <a:ext cx="1102284" cy="399600"/>
            <a:chOff x="508000" y="359981"/>
            <a:chExt cx="2455551" cy="890187"/>
          </a:xfrm>
        </p:grpSpPr>
        <p:sp>
          <p:nvSpPr>
            <p:cNvPr id="12" name="Rectangle: Rounded Corners 2">
              <a:extLst>
                <a:ext uri="{FF2B5EF4-FFF2-40B4-BE49-F238E27FC236}">
                  <a16:creationId xmlns:a16="http://schemas.microsoft.com/office/drawing/2014/main" id="{556C9D91-FCEF-AE45-BF35-2C73B69D54EC}"/>
                </a:ext>
              </a:extLst>
            </p:cNvPr>
            <p:cNvSpPr/>
            <p:nvPr/>
          </p:nvSpPr>
          <p:spPr>
            <a:xfrm>
              <a:off x="1308100" y="359981"/>
              <a:ext cx="873760" cy="8901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727888-0DAD-6247-A52F-A8D2A5DB1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" y="441751"/>
              <a:ext cx="2455551" cy="726649"/>
            </a:xfrm>
            <a:prstGeom prst="rect">
              <a:avLst/>
            </a:prstGeom>
          </p:spPr>
        </p:pic>
      </p:grpSp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2FF64FB-0B36-AB43-8B96-607032E51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5" y="2167513"/>
            <a:ext cx="4792133" cy="4030398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A9A0E0-9727-E548-A827-4A1443723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94" y="3053637"/>
            <a:ext cx="2307144" cy="22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3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Example – XRD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442B3-EDBD-6447-A561-06B836B8A2EF}"/>
              </a:ext>
            </a:extLst>
          </p:cNvPr>
          <p:cNvGrpSpPr>
            <a:grpSpLocks noChangeAspect="1"/>
          </p:cNvGrpSpPr>
          <p:nvPr/>
        </p:nvGrpSpPr>
        <p:grpSpPr>
          <a:xfrm>
            <a:off x="720000" y="1440000"/>
            <a:ext cx="1130784" cy="399600"/>
            <a:chOff x="5429994" y="4370440"/>
            <a:chExt cx="2519044" cy="890187"/>
          </a:xfrm>
        </p:grpSpPr>
        <p:sp>
          <p:nvSpPr>
            <p:cNvPr id="17" name="Rectangle: Rounded Corners 2">
              <a:extLst>
                <a:ext uri="{FF2B5EF4-FFF2-40B4-BE49-F238E27FC236}">
                  <a16:creationId xmlns:a16="http://schemas.microsoft.com/office/drawing/2014/main" id="{8635CD6C-E0AB-1848-96B2-C2976AB2CEE8}"/>
                </a:ext>
              </a:extLst>
            </p:cNvPr>
            <p:cNvSpPr/>
            <p:nvPr/>
          </p:nvSpPr>
          <p:spPr>
            <a:xfrm>
              <a:off x="7075278" y="4370440"/>
              <a:ext cx="873760" cy="8901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C35D73-202F-164C-8A43-6BDB3039B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994" y="4452210"/>
              <a:ext cx="2455551" cy="726649"/>
            </a:xfrm>
            <a:prstGeom prst="rect">
              <a:avLst/>
            </a:prstGeom>
          </p:spPr>
        </p:pic>
      </p:grpSp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A1AFD289-22D7-D646-98F8-F2741E973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14" y="2230042"/>
            <a:ext cx="468736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23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Example – DE/XRD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653-62AF-1548-9254-80670A22C465}" type="slidenum">
              <a:rPr lang="en-US" smtClean="0"/>
              <a:t>9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9FEFC6-BA70-7B4B-A80A-E59D5D60BDDB}"/>
              </a:ext>
            </a:extLst>
          </p:cNvPr>
          <p:cNvGrpSpPr>
            <a:grpSpLocks noChangeAspect="1"/>
          </p:cNvGrpSpPr>
          <p:nvPr/>
        </p:nvGrpSpPr>
        <p:grpSpPr>
          <a:xfrm>
            <a:off x="720000" y="1440000"/>
            <a:ext cx="1506953" cy="395238"/>
            <a:chOff x="424488" y="359981"/>
            <a:chExt cx="3394081" cy="890187"/>
          </a:xfrm>
        </p:grpSpPr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id="{67CF6315-16CF-D34A-8F14-33FD0CADB1D7}"/>
                </a:ext>
              </a:extLst>
            </p:cNvPr>
            <p:cNvSpPr/>
            <p:nvPr/>
          </p:nvSpPr>
          <p:spPr>
            <a:xfrm>
              <a:off x="424488" y="359981"/>
              <a:ext cx="873760" cy="8901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C7B7EC-9175-E040-A5D9-AE887AEEB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1" y="441753"/>
              <a:ext cx="3310568" cy="72664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B2D442-049E-6C40-8597-BDF49D0265C5}"/>
              </a:ext>
            </a:extLst>
          </p:cNvPr>
          <p:cNvGrpSpPr/>
          <p:nvPr/>
        </p:nvGrpSpPr>
        <p:grpSpPr>
          <a:xfrm>
            <a:off x="640561" y="2534021"/>
            <a:ext cx="2699111" cy="2618233"/>
            <a:chOff x="640561" y="2534021"/>
            <a:chExt cx="2699111" cy="26182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A3A2CC-6DE9-C946-A8FC-E868049B2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61" y="2534021"/>
              <a:ext cx="259795" cy="25979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9EF3720-A50B-2147-8A4B-718D31574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3972" y="2802754"/>
              <a:ext cx="2425700" cy="23495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302BD0-6C6F-8C49-88AD-3D2911C80790}"/>
              </a:ext>
            </a:extLst>
          </p:cNvPr>
          <p:cNvGrpSpPr/>
          <p:nvPr/>
        </p:nvGrpSpPr>
        <p:grpSpPr>
          <a:xfrm>
            <a:off x="3993737" y="1666238"/>
            <a:ext cx="2161347" cy="2035622"/>
            <a:chOff x="3993737" y="1666238"/>
            <a:chExt cx="2161347" cy="203562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2652B86-68D6-424C-A926-CC1DBCEA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993737" y="1666238"/>
              <a:ext cx="259200" cy="259200"/>
            </a:xfrm>
            <a:prstGeom prst="rect">
              <a:avLst/>
            </a:prstGeom>
          </p:spPr>
        </p:pic>
        <p:pic>
          <p:nvPicPr>
            <p:cNvPr id="7" name="Picture 6" descr="A picture containing indoor, wall&#10;&#10;Description automatically generated">
              <a:extLst>
                <a:ext uri="{FF2B5EF4-FFF2-40B4-BE49-F238E27FC236}">
                  <a16:creationId xmlns:a16="http://schemas.microsoft.com/office/drawing/2014/main" id="{E0279488-958C-9445-9D1C-77827D302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4684" y="1911160"/>
              <a:ext cx="1930400" cy="17907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FA7547-C068-824B-A20F-AB8C2839BE03}"/>
              </a:ext>
            </a:extLst>
          </p:cNvPr>
          <p:cNvGrpSpPr/>
          <p:nvPr/>
        </p:nvGrpSpPr>
        <p:grpSpPr>
          <a:xfrm>
            <a:off x="6346603" y="1666238"/>
            <a:ext cx="2156836" cy="2049900"/>
            <a:chOff x="6346603" y="1666238"/>
            <a:chExt cx="2156836" cy="20499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7E320C4-813A-EC42-AD85-35C075BC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603" y="1666238"/>
              <a:ext cx="259200" cy="259200"/>
            </a:xfrm>
            <a:prstGeom prst="rect">
              <a:avLst/>
            </a:prstGeom>
          </p:spPr>
        </p:pic>
        <p:pic>
          <p:nvPicPr>
            <p:cNvPr id="9" name="Picture 8" descr="A picture containing box&#10;&#10;Description automatically generated">
              <a:extLst>
                <a:ext uri="{FF2B5EF4-FFF2-40B4-BE49-F238E27FC236}">
                  <a16:creationId xmlns:a16="http://schemas.microsoft.com/office/drawing/2014/main" id="{E33C1769-A1B2-1645-BE7B-0E086136B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98439" y="1925438"/>
              <a:ext cx="1905000" cy="17907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F7006B-76D7-294E-BAAE-531D9C0D848E}"/>
              </a:ext>
            </a:extLst>
          </p:cNvPr>
          <p:cNvGrpSpPr/>
          <p:nvPr/>
        </p:nvGrpSpPr>
        <p:grpSpPr>
          <a:xfrm>
            <a:off x="3993737" y="3977504"/>
            <a:ext cx="2161347" cy="1929600"/>
            <a:chOff x="3993737" y="3977504"/>
            <a:chExt cx="2161347" cy="1929600"/>
          </a:xfrm>
        </p:grpSpPr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8824BD73-121A-1643-8137-2E431D5F9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737" y="3977504"/>
              <a:ext cx="259200" cy="259200"/>
            </a:xfrm>
            <a:prstGeom prst="rect">
              <a:avLst/>
            </a:prstGeom>
          </p:spPr>
        </p:pic>
        <p:pic>
          <p:nvPicPr>
            <p:cNvPr id="11" name="Picture 10" descr="A picture containing appliance&#10;&#10;Description automatically generated">
              <a:extLst>
                <a:ext uri="{FF2B5EF4-FFF2-40B4-BE49-F238E27FC236}">
                  <a16:creationId xmlns:a16="http://schemas.microsoft.com/office/drawing/2014/main" id="{43C7AFAC-C03E-724A-9F82-348AEB97C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62784" y="4116404"/>
              <a:ext cx="1892300" cy="17907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E01920-F1B5-1847-80A8-540FA45BB597}"/>
              </a:ext>
            </a:extLst>
          </p:cNvPr>
          <p:cNvGrpSpPr/>
          <p:nvPr/>
        </p:nvGrpSpPr>
        <p:grpSpPr>
          <a:xfrm>
            <a:off x="6349861" y="3977504"/>
            <a:ext cx="2153578" cy="1929600"/>
            <a:chOff x="6349861" y="3977504"/>
            <a:chExt cx="2153578" cy="19296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E9625C5-4567-2B43-880B-94060B822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861" y="3977504"/>
              <a:ext cx="259200" cy="259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26DADB8-6684-7241-A2AB-48AC9DE77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1139" y="4116404"/>
              <a:ext cx="189230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19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62666</TotalTime>
  <Words>508</Words>
  <Application>Microsoft Macintosh PowerPoint</Application>
  <PresentationFormat>On-screen Show (4:3)</PresentationFormat>
  <Paragraphs>127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HALO X-ray Technologies Ltd</vt:lpstr>
      <vt:lpstr>So what? Who cares?</vt:lpstr>
      <vt:lpstr>Current CONOPS</vt:lpstr>
      <vt:lpstr>Future CONOPS</vt:lpstr>
      <vt:lpstr>Current XRD systems</vt:lpstr>
      <vt:lpstr>Example – XRD only</vt:lpstr>
      <vt:lpstr>Example – XRD only</vt:lpstr>
      <vt:lpstr>Example – XRD only</vt:lpstr>
      <vt:lpstr>Example – DE/XRD</vt:lpstr>
      <vt:lpstr>Example – DE/XRD</vt:lpstr>
      <vt:lpstr>Example – DE/XRD</vt:lpstr>
      <vt:lpstr>Example – DE/XRD</vt:lpstr>
      <vt:lpstr>Example – DE/XRD</vt:lpstr>
      <vt:lpstr>Example – DE/XRD</vt:lpstr>
      <vt:lpstr>PowerPoint Presentation</vt:lpstr>
    </vt:vector>
  </TitlesOfParts>
  <Company>nDetect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 X-ray Technologies</dc:title>
  <dc:creator>Simon Godber</dc:creator>
  <cp:lastModifiedBy>Simon Godber</cp:lastModifiedBy>
  <cp:revision>416</cp:revision>
  <cp:lastPrinted>2019-04-09T06:09:33Z</cp:lastPrinted>
  <dcterms:created xsi:type="dcterms:W3CDTF">2014-06-27T16:21:19Z</dcterms:created>
  <dcterms:modified xsi:type="dcterms:W3CDTF">2019-10-01T11:07:54Z</dcterms:modified>
</cp:coreProperties>
</file>