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2" r:id="rId3"/>
    <p:sldId id="310" r:id="rId4"/>
    <p:sldId id="314" r:id="rId5"/>
    <p:sldId id="284" r:id="rId6"/>
    <p:sldId id="263" r:id="rId7"/>
    <p:sldId id="315" r:id="rId8"/>
    <p:sldId id="305" r:id="rId9"/>
    <p:sldId id="296" r:id="rId10"/>
    <p:sldId id="301" r:id="rId11"/>
    <p:sldId id="297" r:id="rId12"/>
    <p:sldId id="308" r:id="rId13"/>
    <p:sldId id="299" r:id="rId14"/>
    <p:sldId id="287" r:id="rId15"/>
    <p:sldId id="316" r:id="rId16"/>
    <p:sldId id="292" r:id="rId17"/>
    <p:sldId id="262" r:id="rId18"/>
    <p:sldId id="294" r:id="rId19"/>
    <p:sldId id="271" r:id="rId20"/>
    <p:sldId id="302" r:id="rId21"/>
    <p:sldId id="317" r:id="rId22"/>
    <p:sldId id="318" r:id="rId23"/>
    <p:sldId id="300" r:id="rId24"/>
    <p:sldId id="264" r:id="rId25"/>
    <p:sldId id="283" r:id="rId26"/>
    <p:sldId id="319" r:id="rId27"/>
    <p:sldId id="289" r:id="rId28"/>
    <p:sldId id="311" r:id="rId29"/>
    <p:sldId id="291" r:id="rId30"/>
    <p:sldId id="290" r:id="rId31"/>
    <p:sldId id="285" r:id="rId32"/>
    <p:sldId id="286" r:id="rId33"/>
    <p:sldId id="306" r:id="rId34"/>
    <p:sldId id="304" r:id="rId35"/>
    <p:sldId id="293" r:id="rId36"/>
    <p:sldId id="309" r:id="rId37"/>
    <p:sldId id="320" r:id="rId38"/>
    <p:sldId id="269" r:id="rId39"/>
    <p:sldId id="313" r:id="rId40"/>
    <p:sldId id="307" r:id="rId41"/>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Kallman" initials="JSK" lastIdx="1" clrIdx="0"/>
  <p:cmAuthor id="1" name="Franco Rupcich" initials="" lastIdx="7" clrIdx="1"/>
  <p:cmAuthor id="2" name="Crawford" initials="CRC"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74" autoAdjust="0"/>
  </p:normalViewPr>
  <p:slideViewPr>
    <p:cSldViewPr>
      <p:cViewPr>
        <p:scale>
          <a:sx n="90" d="100"/>
          <a:sy n="90" d="100"/>
        </p:scale>
        <p:origin x="-136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3B6E62-A7BC-4EFF-9A46-50CDB53DFDA4}" type="datetimeFigureOut">
              <a:rPr lang="en-US"/>
              <a:pPr>
                <a:defRPr/>
              </a:pPr>
              <a:t>12/16/2013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424085"/>
            <a:ext cx="5486400" cy="4191239"/>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05095E6-82D2-4436-B7FF-2E28A07DD71D}" type="slidenum">
              <a:rPr lang="en-US"/>
              <a:pPr>
                <a:defRPr/>
              </a:pPr>
              <a:t>‹#›</a:t>
            </a:fld>
            <a:endParaRPr lang="en-US" dirty="0"/>
          </a:p>
        </p:txBody>
      </p:sp>
    </p:spTree>
    <p:extLst>
      <p:ext uri="{BB962C8B-B14F-4D97-AF65-F5344CB8AC3E}">
        <p14:creationId xmlns:p14="http://schemas.microsoft.com/office/powerpoint/2010/main" val="487322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 typeface="+mj-lt"/>
              <a:buAutoNum type="arabicPeriod"/>
            </a:pPr>
            <a:endParaRPr lang="en-US" dirty="0"/>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5CB2A88-26D5-4C5A-830F-66EA5B8EC7E8}"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546896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During</a:t>
            </a:r>
            <a:r>
              <a:rPr lang="en-US" baseline="0" dirty="0" smtClean="0"/>
              <a:t> the review, will need to know how illegal features are being applied to the ATR.</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10</a:t>
            </a:fld>
            <a:endParaRPr lang="en-US" dirty="0"/>
          </a:p>
        </p:txBody>
      </p:sp>
    </p:spTree>
    <p:extLst>
      <p:ext uri="{BB962C8B-B14F-4D97-AF65-F5344CB8AC3E}">
        <p14:creationId xmlns:p14="http://schemas.microsoft.com/office/powerpoint/2010/main" val="435550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Will CTN boosting</a:t>
            </a:r>
            <a:r>
              <a:rPr lang="en-US" baseline="0" dirty="0" smtClean="0"/>
              <a:t> be allowed to correct for CT artifacts?</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11</a:t>
            </a:fld>
            <a:endParaRPr lang="en-US" dirty="0"/>
          </a:p>
        </p:txBody>
      </p:sp>
    </p:spTree>
    <p:extLst>
      <p:ext uri="{BB962C8B-B14F-4D97-AF65-F5344CB8AC3E}">
        <p14:creationId xmlns:p14="http://schemas.microsoft.com/office/powerpoint/2010/main" val="550996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12</a:t>
            </a:fld>
            <a:endParaRPr lang="en-US" dirty="0"/>
          </a:p>
        </p:txBody>
      </p:sp>
    </p:spTree>
    <p:extLst>
      <p:ext uri="{BB962C8B-B14F-4D97-AF65-F5344CB8AC3E}">
        <p14:creationId xmlns:p14="http://schemas.microsoft.com/office/powerpoint/2010/main" val="2493586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Is</a:t>
            </a:r>
            <a:r>
              <a:rPr lang="en-US" baseline="0" dirty="0" smtClean="0"/>
              <a:t> there a desired direction for the labeling of the objects?  Is it acceptable for the ATR to assign labels as objects are discovered?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13</a:t>
            </a:fld>
            <a:endParaRPr lang="en-US" dirty="0"/>
          </a:p>
        </p:txBody>
      </p:sp>
    </p:spTree>
    <p:extLst>
      <p:ext uri="{BB962C8B-B14F-4D97-AF65-F5344CB8AC3E}">
        <p14:creationId xmlns:p14="http://schemas.microsoft.com/office/powerpoint/2010/main" val="16947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Will the container information be provided</a:t>
            </a:r>
            <a:r>
              <a:rPr lang="en-US" baseline="0" dirty="0" smtClean="0"/>
              <a:t> to the researchers?</a:t>
            </a:r>
          </a:p>
          <a:p>
            <a:pPr marL="228600" indent="-228600">
              <a:buFont typeface="+mj-lt"/>
              <a:buAutoNum type="arabicPeriod"/>
            </a:pPr>
            <a:r>
              <a:rPr lang="en-US" baseline="0" dirty="0" smtClean="0"/>
              <a:t>Maximum mass can be the complete bag.  Is there such a case scanned?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14</a:t>
            </a:fld>
            <a:endParaRPr lang="en-US" dirty="0"/>
          </a:p>
        </p:txBody>
      </p:sp>
    </p:spTree>
    <p:extLst>
      <p:ext uri="{BB962C8B-B14F-4D97-AF65-F5344CB8AC3E}">
        <p14:creationId xmlns:p14="http://schemas.microsoft.com/office/powerpoint/2010/main" val="1170174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What is the advantage to the ATR for the detection of these pseudo targets if they are not going to be scored?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15</a:t>
            </a:fld>
            <a:endParaRPr lang="en-US" dirty="0"/>
          </a:p>
        </p:txBody>
      </p:sp>
    </p:spTree>
    <p:extLst>
      <p:ext uri="{BB962C8B-B14F-4D97-AF65-F5344CB8AC3E}">
        <p14:creationId xmlns:p14="http://schemas.microsoft.com/office/powerpoint/2010/main" val="1529327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Will the indication “of the level of difficulty of detection”</a:t>
            </a:r>
            <a:r>
              <a:rPr lang="en-US" baseline="0" dirty="0" smtClean="0"/>
              <a:t> be a visual image, a number assigned to the bag clutter or another parameter?</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16</a:t>
            </a:fld>
            <a:endParaRPr lang="en-US" dirty="0"/>
          </a:p>
        </p:txBody>
      </p:sp>
    </p:spTree>
    <p:extLst>
      <p:ext uri="{BB962C8B-B14F-4D97-AF65-F5344CB8AC3E}">
        <p14:creationId xmlns:p14="http://schemas.microsoft.com/office/powerpoint/2010/main" val="1467873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aseline="0" dirty="0" smtClean="0"/>
              <a:t>Will false alarms be examined to determine if there is a correlation to the targets?</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aseline="0" dirty="0" smtClean="0"/>
              <a:t>The splitting of objects does happen and does cause a problem.  Why is this being omitted?</a:t>
            </a:r>
            <a:endParaRPr lang="en-US" dirty="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BB65272-553C-47EC-83BF-5AA73B44439C}" type="slidenum">
              <a:rPr lang="en-US" smtClean="0"/>
              <a:pPr fontAlgn="base">
                <a:spcBef>
                  <a:spcPct val="0"/>
                </a:spcBef>
                <a:spcAft>
                  <a:spcPct val="0"/>
                </a:spcAft>
                <a:defRPr/>
              </a:pPr>
              <a:t>17</a:t>
            </a:fld>
            <a:endParaRPr lang="en-US" dirty="0" smtClean="0"/>
          </a:p>
        </p:txBody>
      </p:sp>
    </p:spTree>
    <p:extLst>
      <p:ext uri="{BB962C8B-B14F-4D97-AF65-F5344CB8AC3E}">
        <p14:creationId xmlns:p14="http://schemas.microsoft.com/office/powerpoint/2010/main" val="590530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18</a:t>
            </a:fld>
            <a:endParaRPr lang="en-US" dirty="0"/>
          </a:p>
        </p:txBody>
      </p:sp>
    </p:spTree>
    <p:extLst>
      <p:ext uri="{BB962C8B-B14F-4D97-AF65-F5344CB8AC3E}">
        <p14:creationId xmlns:p14="http://schemas.microsoft.com/office/powerpoint/2010/main" val="3273938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1. The “tools” need to keep track of easy and difficult detection cases since this is the major area of interest.</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0F47DAD-6730-4894-86BB-0CA9142E875E}" type="slidenum">
              <a:rPr lang="en-US" smtClean="0"/>
              <a:pPr fontAlgn="base">
                <a:spcBef>
                  <a:spcPct val="0"/>
                </a:spcBef>
                <a:spcAft>
                  <a:spcPct val="0"/>
                </a:spcAft>
                <a:defRPr/>
              </a:pPr>
              <a:t>19</a:t>
            </a:fld>
            <a:endParaRPr lang="en-US" dirty="0" smtClean="0"/>
          </a:p>
        </p:txBody>
      </p:sp>
    </p:spTree>
    <p:extLst>
      <p:ext uri="{BB962C8B-B14F-4D97-AF65-F5344CB8AC3E}">
        <p14:creationId xmlns:p14="http://schemas.microsoft.com/office/powerpoint/2010/main" val="425144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What about</a:t>
            </a:r>
            <a:r>
              <a:rPr lang="en-US" baseline="0" dirty="0" smtClean="0"/>
              <a:t> pseudo-targets as mentioned in overview?</a:t>
            </a:r>
          </a:p>
          <a:p>
            <a:pPr marL="228600" indent="-228600">
              <a:buFont typeface="+mj-lt"/>
              <a:buAutoNum type="arabicPeriod"/>
            </a:pPr>
            <a:r>
              <a:rPr lang="en-US" baseline="0" dirty="0" smtClean="0"/>
              <a:t>Are the targets limited to the three listed here?</a:t>
            </a:r>
          </a:p>
          <a:p>
            <a:pPr marL="228600" indent="-228600">
              <a:buFont typeface="+mj-lt"/>
              <a:buAutoNum type="arabicPeriod"/>
            </a:pPr>
            <a:r>
              <a:rPr lang="en-US" baseline="0" dirty="0" smtClean="0"/>
              <a:t>Do the rubber sheets alarm on the present EDSs?</a:t>
            </a:r>
          </a:p>
          <a:p>
            <a:pPr marL="228600" indent="-228600">
              <a:buFont typeface="+mj-lt"/>
              <a:buAutoNum type="arabicPeriod"/>
            </a:pPr>
            <a:r>
              <a:rPr lang="en-US" baseline="0" dirty="0" smtClean="0"/>
              <a:t>Pd and Pfa may be defined per object, not per bag/target.  This is different from the TSL scoring, why?</a:t>
            </a:r>
          </a:p>
          <a:p>
            <a:pPr marL="0" indent="0">
              <a:buFont typeface="+mj-lt"/>
              <a:buNone/>
            </a:pP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a:t>
            </a:fld>
            <a:endParaRPr lang="en-US" dirty="0"/>
          </a:p>
        </p:txBody>
      </p:sp>
    </p:spTree>
    <p:extLst>
      <p:ext uri="{BB962C8B-B14F-4D97-AF65-F5344CB8AC3E}">
        <p14:creationId xmlns:p14="http://schemas.microsoft.com/office/powerpoint/2010/main" val="3614917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Difficult cases should not be weighted</a:t>
            </a:r>
            <a:r>
              <a:rPr lang="en-US" baseline="0" dirty="0" smtClean="0"/>
              <a:t>  but should be extracted from the data for further analysis.</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20</a:t>
            </a:fld>
            <a:endParaRPr lang="en-US" dirty="0"/>
          </a:p>
        </p:txBody>
      </p:sp>
    </p:spTree>
    <p:extLst>
      <p:ext uri="{BB962C8B-B14F-4D97-AF65-F5344CB8AC3E}">
        <p14:creationId xmlns:p14="http://schemas.microsoft.com/office/powerpoint/2010/main" val="1234757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May</a:t>
            </a:r>
            <a:r>
              <a:rPr lang="en-US" baseline="0" dirty="0" smtClean="0"/>
              <a:t> relax P/R for all objects</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21</a:t>
            </a:fld>
            <a:endParaRPr lang="en-US" dirty="0"/>
          </a:p>
        </p:txBody>
      </p:sp>
    </p:spTree>
    <p:extLst>
      <p:ext uri="{BB962C8B-B14F-4D97-AF65-F5344CB8AC3E}">
        <p14:creationId xmlns:p14="http://schemas.microsoft.com/office/powerpoint/2010/main" val="139897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Revise</a:t>
            </a:r>
            <a:r>
              <a:rPr lang="en-US" baseline="0" dirty="0" smtClean="0"/>
              <a:t> statement about corner cases.</a:t>
            </a:r>
          </a:p>
          <a:p>
            <a:pPr marL="228600" indent="-228600">
              <a:buAutoNum type="arabicPeriod"/>
            </a:pPr>
            <a:r>
              <a:rPr lang="en-US" baseline="0" dirty="0" smtClean="0"/>
              <a:t>Are the new targets for TO4 or for future work?</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22</a:t>
            </a:fld>
            <a:endParaRPr lang="en-US" dirty="0"/>
          </a:p>
        </p:txBody>
      </p:sp>
    </p:spTree>
    <p:extLst>
      <p:ext uri="{BB962C8B-B14F-4D97-AF65-F5344CB8AC3E}">
        <p14:creationId xmlns:p14="http://schemas.microsoft.com/office/powerpoint/2010/main" val="667824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23</a:t>
            </a:fld>
            <a:endParaRPr lang="en-US" dirty="0"/>
          </a:p>
        </p:txBody>
      </p:sp>
    </p:spTree>
    <p:extLst>
      <p:ext uri="{BB962C8B-B14F-4D97-AF65-F5344CB8AC3E}">
        <p14:creationId xmlns:p14="http://schemas.microsoft.com/office/powerpoint/2010/main" val="2795246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AutoNum type="arabicPeriod"/>
            </a:pPr>
            <a:r>
              <a:rPr lang="en-US" baseline="0" dirty="0" smtClean="0"/>
              <a:t>Will there be a bug report for the software?</a:t>
            </a:r>
          </a:p>
          <a:p>
            <a:pPr marL="228600" indent="-228600" eaLnBrk="1" hangingPunct="1">
              <a:spcBef>
                <a:spcPct val="0"/>
              </a:spcBef>
              <a:buAutoNum type="arabicPeriod"/>
            </a:pPr>
            <a:r>
              <a:rPr lang="en-US" baseline="0" dirty="0" smtClean="0"/>
              <a:t>What is meant by simulated images for validation?</a:t>
            </a: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C6AE66F-524D-4F20-8E07-6CC83BA7EBF0}" type="slidenum">
              <a:rPr lang="en-US" smtClean="0"/>
              <a:pPr fontAlgn="base">
                <a:spcBef>
                  <a:spcPct val="0"/>
                </a:spcBef>
                <a:spcAft>
                  <a:spcPct val="0"/>
                </a:spcAft>
                <a:defRPr/>
              </a:pPr>
              <a:t>24</a:t>
            </a:fld>
            <a:endParaRPr lang="en-US" dirty="0" smtClean="0"/>
          </a:p>
        </p:txBody>
      </p:sp>
    </p:spTree>
    <p:extLst>
      <p:ext uri="{BB962C8B-B14F-4D97-AF65-F5344CB8AC3E}">
        <p14:creationId xmlns:p14="http://schemas.microsoft.com/office/powerpoint/2010/main" val="2437553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25</a:t>
            </a:fld>
            <a:endParaRPr lang="en-US" dirty="0"/>
          </a:p>
        </p:txBody>
      </p:sp>
    </p:spTree>
    <p:extLst>
      <p:ext uri="{BB962C8B-B14F-4D97-AF65-F5344CB8AC3E}">
        <p14:creationId xmlns:p14="http://schemas.microsoft.com/office/powerpoint/2010/main" val="1386025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aseline="0" dirty="0" smtClean="0"/>
              <a:t>Why bring up AIT since the presentation only discusses CT images?</a:t>
            </a:r>
            <a:endParaRPr lang="en-US" dirty="0"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E582B82-2037-410F-A4C4-F1A6A72FD388}" type="slidenum">
              <a:rPr lang="en-US" smtClean="0"/>
              <a:pPr fontAlgn="base">
                <a:spcBef>
                  <a:spcPct val="0"/>
                </a:spcBef>
                <a:spcAft>
                  <a:spcPct val="0"/>
                </a:spcAft>
                <a:defRPr/>
              </a:pPr>
              <a:t>26</a:t>
            </a:fld>
            <a:endParaRPr lang="en-US" dirty="0" smtClean="0"/>
          </a:p>
        </p:txBody>
      </p:sp>
    </p:spTree>
    <p:extLst>
      <p:ext uri="{BB962C8B-B14F-4D97-AF65-F5344CB8AC3E}">
        <p14:creationId xmlns:p14="http://schemas.microsoft.com/office/powerpoint/2010/main" val="1303629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How will</a:t>
            </a:r>
            <a:r>
              <a:rPr lang="en-US" baseline="0" dirty="0" smtClean="0"/>
              <a:t> it be known if the program will improve ATRs since the results cannot be tested against the original OEMs?</a:t>
            </a:r>
          </a:p>
          <a:p>
            <a:pPr marL="228600" indent="-228600">
              <a:buAutoNum type="arabicPeriod"/>
            </a:pPr>
            <a:r>
              <a:rPr lang="en-US" baseline="0" dirty="0" smtClean="0"/>
              <a:t>The students who can join the workforce may be limited.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27</a:t>
            </a:fld>
            <a:endParaRPr lang="en-US" dirty="0"/>
          </a:p>
        </p:txBody>
      </p:sp>
    </p:spTree>
    <p:extLst>
      <p:ext uri="{BB962C8B-B14F-4D97-AF65-F5344CB8AC3E}">
        <p14:creationId xmlns:p14="http://schemas.microsoft.com/office/powerpoint/2010/main" val="26235499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28</a:t>
            </a:fld>
            <a:endParaRPr lang="en-US" dirty="0"/>
          </a:p>
        </p:txBody>
      </p:sp>
    </p:spTree>
    <p:extLst>
      <p:ext uri="{BB962C8B-B14F-4D97-AF65-F5344CB8AC3E}">
        <p14:creationId xmlns:p14="http://schemas.microsoft.com/office/powerpoint/2010/main" val="32366286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Can</a:t>
            </a:r>
            <a:r>
              <a:rPr lang="en-US" baseline="0" dirty="0" smtClean="0"/>
              <a:t> prior art be improved?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29</a:t>
            </a:fld>
            <a:endParaRPr lang="en-US" dirty="0"/>
          </a:p>
        </p:txBody>
      </p:sp>
    </p:spTree>
    <p:extLst>
      <p:ext uri="{BB962C8B-B14F-4D97-AF65-F5344CB8AC3E}">
        <p14:creationId xmlns:p14="http://schemas.microsoft.com/office/powerpoint/2010/main" val="163827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How will it</a:t>
            </a:r>
            <a:r>
              <a:rPr lang="en-US" baseline="0" dirty="0" smtClean="0"/>
              <a:t> be known if the developed ATRs are better than OEMs?</a:t>
            </a:r>
          </a:p>
          <a:p>
            <a:pPr marL="228600" indent="-228600">
              <a:buAutoNum type="arabicPeriod"/>
            </a:pPr>
            <a:r>
              <a:rPr lang="en-US" baseline="0" dirty="0" smtClean="0"/>
              <a:t>Explain “Understanding the ATR problem”  as  “Success”.  Is this for the PIs, or for all involved?</a:t>
            </a:r>
          </a:p>
          <a:p>
            <a:pPr marL="228600" indent="-228600">
              <a:buAutoNum type="arabicPeriod"/>
            </a:pPr>
            <a:r>
              <a:rPr lang="en-US" baseline="0" dirty="0" smtClean="0"/>
              <a:t>“Suppliers” . Do you mean third parties and OEMs?</a:t>
            </a:r>
          </a:p>
          <a:p>
            <a:pPr marL="228600" indent="-228600">
              <a:buAutoNum type="arabicPeriod"/>
            </a:pPr>
            <a:r>
              <a:rPr lang="en-US" baseline="0" dirty="0" smtClean="0"/>
              <a:t>How are difficult cases defined?  This needs to be done as soon as possible.</a:t>
            </a:r>
          </a:p>
          <a:p>
            <a:pPr marL="228600" indent="-228600">
              <a:buAutoNum type="arabicPeriod"/>
            </a:pPr>
            <a:r>
              <a:rPr lang="en-US" baseline="0" dirty="0" smtClean="0"/>
              <a:t>Should be noted in the slide that the prior art in the Bibliography may not be presently applied.</a:t>
            </a:r>
          </a:p>
          <a:p>
            <a:pPr marL="228600" indent="-228600">
              <a:buAutoNum type="arabicPeriod"/>
            </a:pPr>
            <a:r>
              <a:rPr lang="en-US" dirty="0" smtClean="0"/>
              <a:t>Is an improvement of the bibliography</a:t>
            </a:r>
            <a:r>
              <a:rPr lang="en-US" baseline="0" dirty="0" smtClean="0"/>
              <a:t> prior art acceptable?  Is a combination of multi methods acceptable?</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a:t>
            </a:fld>
            <a:endParaRPr lang="en-US" dirty="0"/>
          </a:p>
        </p:txBody>
      </p:sp>
    </p:spTree>
    <p:extLst>
      <p:ext uri="{BB962C8B-B14F-4D97-AF65-F5344CB8AC3E}">
        <p14:creationId xmlns:p14="http://schemas.microsoft.com/office/powerpoint/2010/main" val="3130881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Should there be a common location to store all the developed</a:t>
            </a:r>
            <a:r>
              <a:rPr lang="en-US" baseline="0" dirty="0" smtClean="0"/>
              <a:t> tools which could be used by other researchers?</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30</a:t>
            </a:fld>
            <a:endParaRPr lang="en-US" dirty="0"/>
          </a:p>
        </p:txBody>
      </p:sp>
    </p:spTree>
    <p:extLst>
      <p:ext uri="{BB962C8B-B14F-4D97-AF65-F5344CB8AC3E}">
        <p14:creationId xmlns:p14="http://schemas.microsoft.com/office/powerpoint/2010/main" val="404735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How will constant progress be monitored?</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31</a:t>
            </a:fld>
            <a:endParaRPr lang="en-US" dirty="0"/>
          </a:p>
        </p:txBody>
      </p:sp>
    </p:spTree>
    <p:extLst>
      <p:ext uri="{BB962C8B-B14F-4D97-AF65-F5344CB8AC3E}">
        <p14:creationId xmlns:p14="http://schemas.microsoft.com/office/powerpoint/2010/main" val="7157791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Is</a:t>
            </a:r>
            <a:r>
              <a:rPr lang="en-US" baseline="0" dirty="0" smtClean="0"/>
              <a:t> there a template for “monthly status reports”?</a:t>
            </a:r>
          </a:p>
          <a:p>
            <a:pPr marL="228600" indent="-228600">
              <a:buFont typeface="+mj-lt"/>
              <a:buAutoNum type="arabicPeriod"/>
            </a:pPr>
            <a:r>
              <a:rPr lang="en-US" baseline="0" dirty="0" smtClean="0"/>
              <a:t>“Distribute reports to team.”  Does this mean other teams on TO4?  If so would this hinder the reporting?</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32</a:t>
            </a:fld>
            <a:endParaRPr lang="en-US" dirty="0"/>
          </a:p>
        </p:txBody>
      </p:sp>
    </p:spTree>
    <p:extLst>
      <p:ext uri="{BB962C8B-B14F-4D97-AF65-F5344CB8AC3E}">
        <p14:creationId xmlns:p14="http://schemas.microsoft.com/office/powerpoint/2010/main" val="3858534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If the</a:t>
            </a:r>
            <a:r>
              <a:rPr lang="en-US" baseline="0" dirty="0" smtClean="0"/>
              <a:t> ATR takes an hour to evaluate a bag, this is acceptable?</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33</a:t>
            </a:fld>
            <a:endParaRPr lang="en-US" dirty="0"/>
          </a:p>
        </p:txBody>
      </p:sp>
    </p:spTree>
    <p:extLst>
      <p:ext uri="{BB962C8B-B14F-4D97-AF65-F5344CB8AC3E}">
        <p14:creationId xmlns:p14="http://schemas.microsoft.com/office/powerpoint/2010/main" val="22786395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34</a:t>
            </a:fld>
            <a:endParaRPr lang="en-US" dirty="0"/>
          </a:p>
        </p:txBody>
      </p:sp>
    </p:spTree>
    <p:extLst>
      <p:ext uri="{BB962C8B-B14F-4D97-AF65-F5344CB8AC3E}">
        <p14:creationId xmlns:p14="http://schemas.microsoft.com/office/powerpoint/2010/main" val="2279756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35</a:t>
            </a:fld>
            <a:endParaRPr lang="en-US" dirty="0"/>
          </a:p>
        </p:txBody>
      </p:sp>
    </p:spTree>
    <p:extLst>
      <p:ext uri="{BB962C8B-B14F-4D97-AF65-F5344CB8AC3E}">
        <p14:creationId xmlns:p14="http://schemas.microsoft.com/office/powerpoint/2010/main" val="6040564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36</a:t>
            </a:fld>
            <a:endParaRPr lang="en-US" dirty="0"/>
          </a:p>
        </p:txBody>
      </p:sp>
    </p:spTree>
    <p:extLst>
      <p:ext uri="{BB962C8B-B14F-4D97-AF65-F5344CB8AC3E}">
        <p14:creationId xmlns:p14="http://schemas.microsoft.com/office/powerpoint/2010/main" val="30609825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New slide</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37</a:t>
            </a:fld>
            <a:endParaRPr lang="en-US" dirty="0"/>
          </a:p>
        </p:txBody>
      </p:sp>
    </p:spTree>
    <p:extLst>
      <p:ext uri="{BB962C8B-B14F-4D97-AF65-F5344CB8AC3E}">
        <p14:creationId xmlns:p14="http://schemas.microsoft.com/office/powerpoint/2010/main" val="2153291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1. Determine if the</a:t>
            </a:r>
            <a:r>
              <a:rPr lang="en-US" baseline="0" dirty="0" smtClean="0"/>
              <a:t> detection level has been reached with present fielded EDSs.</a:t>
            </a:r>
            <a:endParaRPr lang="en-US" dirty="0"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6BC0637-2729-4A51-873E-450247E30CB6}" type="slidenum">
              <a:rPr lang="en-US" smtClean="0"/>
              <a:pPr fontAlgn="base">
                <a:spcBef>
                  <a:spcPct val="0"/>
                </a:spcBef>
                <a:spcAft>
                  <a:spcPct val="0"/>
                </a:spcAft>
                <a:defRPr/>
              </a:pPr>
              <a:t>38</a:t>
            </a:fld>
            <a:endParaRPr lang="en-US" dirty="0" smtClean="0"/>
          </a:p>
        </p:txBody>
      </p:sp>
    </p:spTree>
    <p:extLst>
      <p:ext uri="{BB962C8B-B14F-4D97-AF65-F5344CB8AC3E}">
        <p14:creationId xmlns:p14="http://schemas.microsoft.com/office/powerpoint/2010/main" val="2186921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May need</a:t>
            </a:r>
            <a:r>
              <a:rPr lang="en-US" baseline="0" dirty="0" smtClean="0"/>
              <a:t> to better define unfunded participants.</a:t>
            </a: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39</a:t>
            </a:fld>
            <a:endParaRPr lang="en-US" dirty="0"/>
          </a:p>
        </p:txBody>
      </p:sp>
    </p:spTree>
    <p:extLst>
      <p:ext uri="{BB962C8B-B14F-4D97-AF65-F5344CB8AC3E}">
        <p14:creationId xmlns:p14="http://schemas.microsoft.com/office/powerpoint/2010/main" val="386894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4</a:t>
            </a:fld>
            <a:endParaRPr lang="en-US" dirty="0"/>
          </a:p>
        </p:txBody>
      </p:sp>
    </p:spTree>
    <p:extLst>
      <p:ext uri="{BB962C8B-B14F-4D97-AF65-F5344CB8AC3E}">
        <p14:creationId xmlns:p14="http://schemas.microsoft.com/office/powerpoint/2010/main" val="41706677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40</a:t>
            </a:fld>
            <a:endParaRPr lang="en-US" dirty="0"/>
          </a:p>
        </p:txBody>
      </p:sp>
    </p:spTree>
    <p:extLst>
      <p:ext uri="{BB962C8B-B14F-4D97-AF65-F5344CB8AC3E}">
        <p14:creationId xmlns:p14="http://schemas.microsoft.com/office/powerpoint/2010/main" val="262503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5</a:t>
            </a:fld>
            <a:endParaRPr lang="en-US" dirty="0"/>
          </a:p>
        </p:txBody>
      </p:sp>
    </p:spTree>
    <p:extLst>
      <p:ext uri="{BB962C8B-B14F-4D97-AF65-F5344CB8AC3E}">
        <p14:creationId xmlns:p14="http://schemas.microsoft.com/office/powerpoint/2010/main" val="304810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dirty="0" smtClean="0"/>
              <a:t>Input to ATR will</a:t>
            </a:r>
            <a:r>
              <a:rPr lang="en-US" baseline="0" dirty="0" smtClean="0"/>
              <a:t> be only what the EDS generates, 3-D images and 2-D projections.</a:t>
            </a:r>
          </a:p>
          <a:p>
            <a:pPr marL="228600" indent="-228600" eaLnBrk="1" hangingPunct="1">
              <a:spcBef>
                <a:spcPct val="0"/>
              </a:spcBef>
              <a:buFont typeface="+mj-lt"/>
              <a:buAutoNum type="arabicPeriod"/>
            </a:pPr>
            <a:r>
              <a:rPr lang="en-US" baseline="0" dirty="0" smtClean="0"/>
              <a:t>What is in the “log file”?</a:t>
            </a:r>
            <a:endParaRPr lang="en-US" dirty="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55CA0C4-EEC9-4D91-B9F7-00F9AE9A1BC6}" type="slidenum">
              <a:rPr lang="en-US" smtClean="0"/>
              <a:pPr fontAlgn="base">
                <a:spcBef>
                  <a:spcPct val="0"/>
                </a:spcBef>
                <a:spcAft>
                  <a:spcPct val="0"/>
                </a:spcAft>
                <a:defRPr/>
              </a:pPr>
              <a:t>6</a:t>
            </a:fld>
            <a:endParaRPr lang="en-US" dirty="0" smtClean="0"/>
          </a:p>
        </p:txBody>
      </p:sp>
    </p:spTree>
    <p:extLst>
      <p:ext uri="{BB962C8B-B14F-4D97-AF65-F5344CB8AC3E}">
        <p14:creationId xmlns:p14="http://schemas.microsoft.com/office/powerpoint/2010/main" val="833351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What version Linux?  They</a:t>
            </a:r>
            <a:r>
              <a:rPr lang="en-US" baseline="0" dirty="0" smtClean="0"/>
              <a:t> are always not backward compatible.</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baseline="0" dirty="0" smtClean="0"/>
              <a:t>Need to add 32-bit Operating System for Linux since all the software tools must execute under this OS.</a:t>
            </a:r>
          </a:p>
          <a:p>
            <a:pPr marL="228600" indent="-228600">
              <a:buFont typeface="+mj-lt"/>
              <a:buAutoNum type="arabicPeriod"/>
            </a:pPr>
            <a:r>
              <a:rPr lang="en-US" dirty="0" smtClean="0"/>
              <a:t>Will the program</a:t>
            </a:r>
            <a:r>
              <a:rPr lang="en-US" baseline="0" dirty="0" smtClean="0"/>
              <a:t> accept an ATR that spends an hour per bag?</a:t>
            </a:r>
          </a:p>
          <a:p>
            <a:pPr marL="228600" indent="-228600">
              <a:buFont typeface="+mj-lt"/>
              <a:buAutoNum type="arabicPeriod"/>
            </a:pPr>
            <a:r>
              <a:rPr lang="en-US" baseline="0" dirty="0" smtClean="0"/>
              <a:t>Need to identify illegal features.  Also need to explain how to use certain features so they are not classified as illegal features.</a:t>
            </a:r>
          </a:p>
          <a:p>
            <a:pPr marL="228600" indent="-228600">
              <a:buFont typeface="+mj-lt"/>
              <a:buAutoNum type="arabicPeriod"/>
            </a:pPr>
            <a:r>
              <a:rPr lang="en-US" baseline="0" dirty="0" smtClean="0"/>
              <a:t>“Over-train” is hard to control.  This may need to be revisited in the near future.</a:t>
            </a:r>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7</a:t>
            </a:fld>
            <a:endParaRPr lang="en-US" dirty="0"/>
          </a:p>
        </p:txBody>
      </p:sp>
    </p:spTree>
    <p:extLst>
      <p:ext uri="{BB962C8B-B14F-4D97-AF65-F5344CB8AC3E}">
        <p14:creationId xmlns:p14="http://schemas.microsoft.com/office/powerpoint/2010/main" val="1467269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0AC517-82C1-462A-97D4-AB9A775E256A}" type="slidenum">
              <a:rPr lang="en-US">
                <a:solidFill>
                  <a:prstClr val="black"/>
                </a:solidFill>
              </a:rPr>
              <a:pPr/>
              <a:t>8</a:t>
            </a:fld>
            <a:endParaRPr lang="en-US" dirty="0">
              <a:solidFill>
                <a:prstClr val="black"/>
              </a:solidFill>
            </a:endParaRPr>
          </a:p>
        </p:txBody>
      </p:sp>
      <p:sp>
        <p:nvSpPr>
          <p:cNvPr id="578562" name="Slide Image Placeholder 1"/>
          <p:cNvSpPr>
            <a:spLocks noGrp="1" noRot="1" noChangeAspect="1" noTextEdit="1"/>
          </p:cNvSpPr>
          <p:nvPr>
            <p:ph type="sldImg"/>
          </p:nvPr>
        </p:nvSpPr>
        <p:spPr>
          <a:ln/>
        </p:spPr>
      </p:sp>
      <p:sp>
        <p:nvSpPr>
          <p:cNvPr id="578563" name="Notes Placeholder 2"/>
          <p:cNvSpPr>
            <a:spLocks noGrp="1"/>
          </p:cNvSpPr>
          <p:nvPr>
            <p:ph type="body" idx="1"/>
          </p:nvPr>
        </p:nvSpPr>
        <p:spPr/>
        <p:txBody>
          <a:bodyPr/>
          <a:lstStyle/>
          <a:p>
            <a:pPr>
              <a:spcBef>
                <a:spcPct val="0"/>
              </a:spcBef>
            </a:pPr>
            <a:r>
              <a:rPr lang="en-US" dirty="0" smtClean="0"/>
              <a:t>1. Is removing the sheet</a:t>
            </a:r>
            <a:r>
              <a:rPr lang="en-US" baseline="0" dirty="0" smtClean="0"/>
              <a:t> filter/path and bulk filter/path and having only one path the desired result?</a:t>
            </a:r>
            <a:endParaRPr lang="en-US" dirty="0"/>
          </a:p>
        </p:txBody>
      </p:sp>
      <p:sp>
        <p:nvSpPr>
          <p:cNvPr id="578564" name="Slide Number Placeholder 3"/>
          <p:cNvSpPr txBox="1">
            <a:spLocks noGrp="1"/>
          </p:cNvSpPr>
          <p:nvPr/>
        </p:nvSpPr>
        <p:spPr bwMode="auto">
          <a:xfrm>
            <a:off x="3884613" y="8846554"/>
            <a:ext cx="2971800" cy="465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2DA54E2-BF50-423C-A853-CEB42E89B115}" type="slidenum">
              <a:rPr lang="en-US" sz="1200">
                <a:solidFill>
                  <a:prstClr val="black"/>
                </a:solidFill>
                <a:latin typeface="Calibri" pitchFamily="34" charset="0"/>
              </a:rPr>
              <a:pPr algn="r"/>
              <a:t>8</a:t>
            </a:fld>
            <a:endParaRPr lang="en-US" sz="1200" dirty="0">
              <a:solidFill>
                <a:prstClr val="black"/>
              </a:solidFill>
              <a:latin typeface="Calibri" pitchFamily="34" charset="0"/>
            </a:endParaRPr>
          </a:p>
        </p:txBody>
      </p:sp>
    </p:spTree>
    <p:extLst>
      <p:ext uri="{BB962C8B-B14F-4D97-AF65-F5344CB8AC3E}">
        <p14:creationId xmlns:p14="http://schemas.microsoft.com/office/powerpoint/2010/main" val="2634565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5095E6-82D2-4436-B7FF-2E28A07DD71D}" type="slidenum">
              <a:rPr lang="en-US" smtClean="0"/>
              <a:pPr>
                <a:defRPr/>
              </a:pPr>
              <a:t>9</a:t>
            </a:fld>
            <a:endParaRPr lang="en-US" dirty="0"/>
          </a:p>
        </p:txBody>
      </p:sp>
    </p:spTree>
    <p:extLst>
      <p:ext uri="{BB962C8B-B14F-4D97-AF65-F5344CB8AC3E}">
        <p14:creationId xmlns:p14="http://schemas.microsoft.com/office/powerpoint/2010/main" val="3380741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96ACB34-D274-4235-BB6A-1934627A9D64}" type="datetime1">
              <a:rPr lang="en-US" smtClean="0"/>
              <a:t>12/16/2013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27BE2F-CD3E-4EFD-AED1-AC1DCDA04706}" type="slidenum">
              <a:rPr lang="en-US"/>
              <a:pPr>
                <a:defRPr/>
              </a:pPr>
              <a:t>‹#›</a:t>
            </a:fld>
            <a:endParaRPr lang="en-US" dirty="0"/>
          </a:p>
        </p:txBody>
      </p:sp>
    </p:spTree>
    <p:extLst>
      <p:ext uri="{BB962C8B-B14F-4D97-AF65-F5344CB8AC3E}">
        <p14:creationId xmlns:p14="http://schemas.microsoft.com/office/powerpoint/2010/main" val="297625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835D41-1B9F-438E-90A1-E7E2EB484201}" type="datetime1">
              <a:rPr lang="en-US" smtClean="0"/>
              <a:t>12/16/2013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08D9ABE-1718-4DE2-BD2A-0B1BFABEC195}" type="slidenum">
              <a:rPr lang="en-US"/>
              <a:pPr>
                <a:defRPr/>
              </a:pPr>
              <a:t>‹#›</a:t>
            </a:fld>
            <a:endParaRPr lang="en-US" dirty="0"/>
          </a:p>
        </p:txBody>
      </p:sp>
    </p:spTree>
    <p:extLst>
      <p:ext uri="{BB962C8B-B14F-4D97-AF65-F5344CB8AC3E}">
        <p14:creationId xmlns:p14="http://schemas.microsoft.com/office/powerpoint/2010/main" val="151971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839B3B-FED1-4158-8B2A-C919A4C39855}" type="datetime1">
              <a:rPr lang="en-US" smtClean="0"/>
              <a:t>12/16/2013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F1B5F62-8CA5-45BE-91D9-14B1C6B566A9}" type="slidenum">
              <a:rPr lang="en-US"/>
              <a:pPr>
                <a:defRPr/>
              </a:pPr>
              <a:t>‹#›</a:t>
            </a:fld>
            <a:endParaRPr lang="en-US" dirty="0"/>
          </a:p>
        </p:txBody>
      </p:sp>
    </p:spTree>
    <p:extLst>
      <p:ext uri="{BB962C8B-B14F-4D97-AF65-F5344CB8AC3E}">
        <p14:creationId xmlns:p14="http://schemas.microsoft.com/office/powerpoint/2010/main" val="226025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71E8CD-89EB-4027-8E96-DFEA0C664269}" type="datetime1">
              <a:rPr lang="en-US" smtClean="0"/>
              <a:t>12/16/2013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A8C18B-8AA6-4875-8755-E2A6DB5252D5}" type="slidenum">
              <a:rPr lang="en-US"/>
              <a:pPr>
                <a:defRPr/>
              </a:pPr>
              <a:t>‹#›</a:t>
            </a:fld>
            <a:endParaRPr lang="en-US" dirty="0"/>
          </a:p>
        </p:txBody>
      </p:sp>
    </p:spTree>
    <p:extLst>
      <p:ext uri="{BB962C8B-B14F-4D97-AF65-F5344CB8AC3E}">
        <p14:creationId xmlns:p14="http://schemas.microsoft.com/office/powerpoint/2010/main" val="339512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9FCD53A-AA52-4B1F-A976-89D00DDB642B}" type="datetime1">
              <a:rPr lang="en-US" smtClean="0"/>
              <a:t>12/16/2013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7656920-DAB3-4BD0-8B39-31F2EAABD6FE}" type="slidenum">
              <a:rPr lang="en-US"/>
              <a:pPr>
                <a:defRPr/>
              </a:pPr>
              <a:t>‹#›</a:t>
            </a:fld>
            <a:endParaRPr lang="en-US" dirty="0"/>
          </a:p>
        </p:txBody>
      </p:sp>
    </p:spTree>
    <p:extLst>
      <p:ext uri="{BB962C8B-B14F-4D97-AF65-F5344CB8AC3E}">
        <p14:creationId xmlns:p14="http://schemas.microsoft.com/office/powerpoint/2010/main" val="403534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586631-23C0-4ADE-8685-7549672FE95D}" type="datetime1">
              <a:rPr lang="en-US" smtClean="0"/>
              <a:t>12/16/2013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F730610-1061-4219-B5F9-E3A0F2C7C1F3}" type="slidenum">
              <a:rPr lang="en-US"/>
              <a:pPr>
                <a:defRPr/>
              </a:pPr>
              <a:t>‹#›</a:t>
            </a:fld>
            <a:endParaRPr lang="en-US" dirty="0"/>
          </a:p>
        </p:txBody>
      </p:sp>
    </p:spTree>
    <p:extLst>
      <p:ext uri="{BB962C8B-B14F-4D97-AF65-F5344CB8AC3E}">
        <p14:creationId xmlns:p14="http://schemas.microsoft.com/office/powerpoint/2010/main" val="384702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164720-90CC-4D16-9135-FCE7689B42C4}" type="datetime1">
              <a:rPr lang="en-US" smtClean="0"/>
              <a:t>12/16/2013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E1D89EF-D488-4252-B611-5F53425EE20D}" type="slidenum">
              <a:rPr lang="en-US"/>
              <a:pPr>
                <a:defRPr/>
              </a:pPr>
              <a:t>‹#›</a:t>
            </a:fld>
            <a:endParaRPr lang="en-US" dirty="0"/>
          </a:p>
        </p:txBody>
      </p:sp>
    </p:spTree>
    <p:extLst>
      <p:ext uri="{BB962C8B-B14F-4D97-AF65-F5344CB8AC3E}">
        <p14:creationId xmlns:p14="http://schemas.microsoft.com/office/powerpoint/2010/main" val="51570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3662C3-1236-4FE7-A954-DADCEB20A683}" type="datetime1">
              <a:rPr lang="en-US" smtClean="0"/>
              <a:t>12/16/2013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B41645C-8C00-4237-950E-E500BE572EF2}" type="slidenum">
              <a:rPr lang="en-US"/>
              <a:pPr>
                <a:defRPr/>
              </a:pPr>
              <a:t>‹#›</a:t>
            </a:fld>
            <a:endParaRPr lang="en-US" dirty="0"/>
          </a:p>
        </p:txBody>
      </p:sp>
    </p:spTree>
    <p:extLst>
      <p:ext uri="{BB962C8B-B14F-4D97-AF65-F5344CB8AC3E}">
        <p14:creationId xmlns:p14="http://schemas.microsoft.com/office/powerpoint/2010/main" val="174231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F181E9-05E4-48F8-8EE0-599FF291EDB3}" type="datetime1">
              <a:rPr lang="en-US" smtClean="0"/>
              <a:t>12/16/2013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EDC935B-DDF5-4AEE-88E8-9417B206E525}" type="slidenum">
              <a:rPr lang="en-US"/>
              <a:pPr>
                <a:defRPr/>
              </a:pPr>
              <a:t>‹#›</a:t>
            </a:fld>
            <a:endParaRPr lang="en-US" dirty="0"/>
          </a:p>
        </p:txBody>
      </p:sp>
    </p:spTree>
    <p:extLst>
      <p:ext uri="{BB962C8B-B14F-4D97-AF65-F5344CB8AC3E}">
        <p14:creationId xmlns:p14="http://schemas.microsoft.com/office/powerpoint/2010/main" val="316123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0B6DE8-E701-4920-88A7-7EB4A8EED1CB}" type="datetime1">
              <a:rPr lang="en-US" smtClean="0"/>
              <a:t>12/16/2013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F2170E-DF35-4053-93D7-C5C4347EFCA4}" type="slidenum">
              <a:rPr lang="en-US"/>
              <a:pPr>
                <a:defRPr/>
              </a:pPr>
              <a:t>‹#›</a:t>
            </a:fld>
            <a:endParaRPr lang="en-US" dirty="0"/>
          </a:p>
        </p:txBody>
      </p:sp>
    </p:spTree>
    <p:extLst>
      <p:ext uri="{BB962C8B-B14F-4D97-AF65-F5344CB8AC3E}">
        <p14:creationId xmlns:p14="http://schemas.microsoft.com/office/powerpoint/2010/main" val="226994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D77DEF-EB88-45FE-9CED-B2E5B59D7A5B}" type="datetime1">
              <a:rPr lang="en-US" smtClean="0"/>
              <a:t>12/16/2013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14AD02-55AF-46E0-BB12-50E029E1033D}" type="slidenum">
              <a:rPr lang="en-US"/>
              <a:pPr>
                <a:defRPr/>
              </a:pPr>
              <a:t>‹#›</a:t>
            </a:fld>
            <a:endParaRPr lang="en-US" dirty="0"/>
          </a:p>
        </p:txBody>
      </p:sp>
    </p:spTree>
    <p:extLst>
      <p:ext uri="{BB962C8B-B14F-4D97-AF65-F5344CB8AC3E}">
        <p14:creationId xmlns:p14="http://schemas.microsoft.com/office/powerpoint/2010/main" val="163298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44710BA-8D48-4C22-863F-F0D090253CDF}" type="datetime1">
              <a:rPr lang="en-US" smtClean="0"/>
              <a:t>12/16/2013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9C3D22-C076-4AF2-8DA2-4FB58F4589A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3.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fits.gsfc.nasa.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ATR Initiative (Task </a:t>
            </a:r>
            <a:r>
              <a:rPr lang="en-US" dirty="0"/>
              <a:t>Order </a:t>
            </a:r>
            <a:r>
              <a:rPr lang="en-US" dirty="0" smtClean="0"/>
              <a:t>4):</a:t>
            </a:r>
            <a:br>
              <a:rPr lang="en-US" dirty="0" smtClean="0"/>
            </a:br>
            <a:r>
              <a:rPr lang="en-US" dirty="0" smtClean="0"/>
              <a:t>Technical Kickoff Meeting</a:t>
            </a:r>
            <a:br>
              <a:rPr lang="en-US" dirty="0" smtClean="0"/>
            </a:br>
            <a:endParaRPr lang="en-US" dirty="0" smtClean="0"/>
          </a:p>
        </p:txBody>
      </p:sp>
      <p:sp>
        <p:nvSpPr>
          <p:cNvPr id="3" name="Subtitle 2"/>
          <p:cNvSpPr>
            <a:spLocks noGrp="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r>
              <a:rPr lang="en-US" dirty="0" smtClean="0"/>
              <a:t>August 22, 2013</a:t>
            </a:r>
            <a:endParaRPr lang="en-US" dirty="0" smtClean="0"/>
          </a:p>
          <a:p>
            <a:pPr eaLnBrk="1" fontAlgn="auto" hangingPunct="1">
              <a:spcAft>
                <a:spcPts val="0"/>
              </a:spcAft>
              <a:buFont typeface="Arial" pitchFamily="34" charset="0"/>
              <a:buNone/>
              <a:defRPr/>
            </a:pPr>
            <a:r>
              <a:rPr lang="en-US" dirty="0" smtClean="0"/>
              <a:t>Revised, October 9, 2013</a:t>
            </a:r>
          </a:p>
          <a:p>
            <a:pPr eaLnBrk="1" fontAlgn="auto" hangingPunct="1">
              <a:spcAft>
                <a:spcPts val="0"/>
              </a:spcAft>
              <a:defRPr/>
            </a:pPr>
            <a:r>
              <a:rPr lang="en-US" dirty="0"/>
              <a:t>Revised, October </a:t>
            </a:r>
            <a:r>
              <a:rPr lang="en-US" dirty="0" smtClean="0"/>
              <a:t>10, 2013</a:t>
            </a:r>
          </a:p>
          <a:p>
            <a:pPr eaLnBrk="1" fontAlgn="auto" hangingPunct="1">
              <a:spcAft>
                <a:spcPts val="0"/>
              </a:spcAft>
              <a:buFont typeface="Arial" pitchFamily="34" charset="0"/>
              <a:buNone/>
              <a:defRPr/>
            </a:pPr>
            <a:r>
              <a:rPr lang="en-US" dirty="0" smtClean="0"/>
              <a:t>Revised, November 4, </a:t>
            </a:r>
            <a:r>
              <a:rPr lang="en-US" dirty="0" smtClean="0"/>
              <a:t>2013</a:t>
            </a:r>
          </a:p>
          <a:p>
            <a:pPr eaLnBrk="1" fontAlgn="auto" hangingPunct="1">
              <a:spcAft>
                <a:spcPts val="0"/>
              </a:spcAft>
              <a:buFont typeface="Arial" pitchFamily="34" charset="0"/>
              <a:buNone/>
              <a:defRPr/>
            </a:pPr>
            <a:r>
              <a:rPr lang="en-US" dirty="0" smtClean="0"/>
              <a:t>Revised, December 16, 2013</a:t>
            </a:r>
            <a:endParaRPr lang="en-US" dirty="0"/>
          </a:p>
        </p:txBody>
      </p:sp>
      <p:sp>
        <p:nvSpPr>
          <p:cNvPr id="2" name="Slide Number Placeholder 1"/>
          <p:cNvSpPr>
            <a:spLocks noGrp="1"/>
          </p:cNvSpPr>
          <p:nvPr>
            <p:ph type="sldNum" sz="quarter" idx="12"/>
          </p:nvPr>
        </p:nvSpPr>
        <p:spPr/>
        <p:txBody>
          <a:bodyPr/>
          <a:lstStyle/>
          <a:p>
            <a:pPr>
              <a:defRPr/>
            </a:pPr>
            <a:fld id="{7A27BE2F-CD3E-4EFD-AED1-AC1DCDA04706}"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Illegal Features</a:t>
            </a:r>
            <a:endParaRPr lang="en-US" dirty="0"/>
          </a:p>
        </p:txBody>
      </p:sp>
      <p:sp>
        <p:nvSpPr>
          <p:cNvPr id="3" name="Content Placeholder 2"/>
          <p:cNvSpPr>
            <a:spLocks noGrp="1"/>
          </p:cNvSpPr>
          <p:nvPr>
            <p:ph idx="1"/>
          </p:nvPr>
        </p:nvSpPr>
        <p:spPr>
          <a:xfrm>
            <a:off x="457200" y="1600201"/>
            <a:ext cx="7848600" cy="3733800"/>
          </a:xfrm>
        </p:spPr>
        <p:txBody>
          <a:bodyPr/>
          <a:lstStyle/>
          <a:p>
            <a:r>
              <a:rPr lang="en-US" dirty="0" smtClean="0"/>
              <a:t>Shape (except for minimum sheet thickness)</a:t>
            </a:r>
          </a:p>
          <a:p>
            <a:r>
              <a:rPr lang="en-US" dirty="0" smtClean="0"/>
              <a:t>Size</a:t>
            </a:r>
          </a:p>
          <a:p>
            <a:r>
              <a:rPr lang="en-US" dirty="0" smtClean="0"/>
              <a:t>Orientation</a:t>
            </a:r>
          </a:p>
          <a:p>
            <a:r>
              <a:rPr lang="en-US" dirty="0" smtClean="0"/>
              <a:t>Location</a:t>
            </a:r>
          </a:p>
          <a:p>
            <a:r>
              <a:rPr lang="en-US" dirty="0" smtClean="0"/>
              <a:t>Maximum mass, volume</a:t>
            </a:r>
          </a:p>
          <a:p>
            <a:r>
              <a:rPr lang="en-US" dirty="0" smtClean="0"/>
              <a:t>Container type</a:t>
            </a:r>
          </a:p>
          <a:p>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10</a:t>
            </a:fld>
            <a:endParaRPr lang="en-US" dirty="0"/>
          </a:p>
        </p:txBody>
      </p:sp>
      <p:sp>
        <p:nvSpPr>
          <p:cNvPr id="5" name="TextBox 4"/>
          <p:cNvSpPr txBox="1"/>
          <p:nvPr/>
        </p:nvSpPr>
        <p:spPr>
          <a:xfrm>
            <a:off x="838200" y="5556684"/>
            <a:ext cx="7959808" cy="523220"/>
          </a:xfrm>
          <a:prstGeom prst="rect">
            <a:avLst/>
          </a:prstGeom>
          <a:noFill/>
        </p:spPr>
        <p:txBody>
          <a:bodyPr wrap="none" rtlCol="0">
            <a:spAutoFit/>
          </a:bodyPr>
          <a:lstStyle/>
          <a:p>
            <a:r>
              <a:rPr lang="en-US" sz="2800" dirty="0" smtClean="0">
                <a:solidFill>
                  <a:srgbClr val="FF0000"/>
                </a:solidFill>
              </a:rPr>
              <a:t>Will review your features during course of the project</a:t>
            </a:r>
            <a:endParaRPr lang="en-US" sz="2800" dirty="0">
              <a:solidFill>
                <a:srgbClr val="FF0000"/>
              </a:solidFill>
            </a:endParaRPr>
          </a:p>
        </p:txBody>
      </p:sp>
    </p:spTree>
    <p:extLst>
      <p:ext uri="{BB962C8B-B14F-4D97-AF65-F5344CB8AC3E}">
        <p14:creationId xmlns:p14="http://schemas.microsoft.com/office/powerpoint/2010/main" val="2397290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Rot="1" noChangeArrowheads="1"/>
          </p:cNvSpPr>
          <p:nvPr>
            <p:ph type="title"/>
          </p:nvPr>
        </p:nvSpPr>
        <p:spPr/>
        <p:txBody>
          <a:bodyPr/>
          <a:lstStyle/>
          <a:p>
            <a:r>
              <a:rPr lang="en-US" dirty="0"/>
              <a:t>CT Artifacts</a:t>
            </a:r>
          </a:p>
        </p:txBody>
      </p:sp>
      <p:sp>
        <p:nvSpPr>
          <p:cNvPr id="600067" name="Rectangle 3"/>
          <p:cNvSpPr>
            <a:spLocks noGrp="1" noChangeArrowheads="1"/>
          </p:cNvSpPr>
          <p:nvPr>
            <p:ph type="body" idx="1"/>
          </p:nvPr>
        </p:nvSpPr>
        <p:spPr/>
        <p:txBody>
          <a:bodyPr/>
          <a:lstStyle/>
          <a:p>
            <a:r>
              <a:rPr lang="en-US" dirty="0"/>
              <a:t>Finite and spatially dependent resolution</a:t>
            </a:r>
          </a:p>
          <a:p>
            <a:r>
              <a:rPr lang="en-US" dirty="0"/>
              <a:t>Streaks</a:t>
            </a:r>
          </a:p>
          <a:p>
            <a:r>
              <a:rPr lang="en-US" dirty="0"/>
              <a:t>Additive noise</a:t>
            </a:r>
          </a:p>
          <a:p>
            <a:r>
              <a:rPr lang="en-US" dirty="0"/>
              <a:t>Rings, bands</a:t>
            </a:r>
          </a:p>
          <a:p>
            <a:r>
              <a:rPr lang="en-US" dirty="0"/>
              <a:t>Low-frequency shading (cupping, dishing)</a:t>
            </a:r>
          </a:p>
          <a:p>
            <a:r>
              <a:rPr lang="en-US" dirty="0"/>
              <a:t>CT number shifts</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11</a:t>
            </a:fld>
            <a:endParaRPr lang="en-US" dirty="0"/>
          </a:p>
        </p:txBody>
      </p:sp>
      <p:sp>
        <p:nvSpPr>
          <p:cNvPr id="5" name="TextBox 4"/>
          <p:cNvSpPr txBox="1"/>
          <p:nvPr/>
        </p:nvSpPr>
        <p:spPr>
          <a:xfrm>
            <a:off x="838200" y="5410200"/>
            <a:ext cx="8089202" cy="523220"/>
          </a:xfrm>
          <a:prstGeom prst="rect">
            <a:avLst/>
          </a:prstGeom>
          <a:noFill/>
        </p:spPr>
        <p:txBody>
          <a:bodyPr wrap="none" rtlCol="0">
            <a:spAutoFit/>
          </a:bodyPr>
          <a:lstStyle/>
          <a:p>
            <a:r>
              <a:rPr lang="en-US" sz="2800" dirty="0" smtClean="0">
                <a:solidFill>
                  <a:srgbClr val="FF0000"/>
                </a:solidFill>
              </a:rPr>
              <a:t>Literature says artifacts reduce detection performance</a:t>
            </a:r>
            <a:endParaRPr lang="en-US" sz="2800" dirty="0">
              <a:solidFill>
                <a:srgbClr val="FF0000"/>
              </a:solidFill>
            </a:endParaRPr>
          </a:p>
        </p:txBody>
      </p:sp>
    </p:spTree>
    <p:extLst>
      <p:ext uri="{BB962C8B-B14F-4D97-AF65-F5344CB8AC3E}">
        <p14:creationId xmlns:p14="http://schemas.microsoft.com/office/powerpoint/2010/main" val="2348280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Rot="1" noChangeArrowheads="1"/>
          </p:cNvSpPr>
          <p:nvPr>
            <p:ph type="title"/>
          </p:nvPr>
        </p:nvSpPr>
        <p:spPr/>
        <p:txBody>
          <a:bodyPr/>
          <a:lstStyle/>
          <a:p>
            <a:r>
              <a:rPr lang="en-US" dirty="0"/>
              <a:t>Sample </a:t>
            </a:r>
            <a:r>
              <a:rPr lang="en-US" dirty="0" smtClean="0"/>
              <a:t>CT Images</a:t>
            </a:r>
            <a:endParaRPr lang="en-US" dirty="0"/>
          </a:p>
        </p:txBody>
      </p:sp>
      <p:pic>
        <p:nvPicPr>
          <p:cNvPr id="633860" name="Picture 4"/>
          <p:cNvPicPr>
            <a:picLocks noChangeAspect="1" noChangeArrowheads="1"/>
          </p:cNvPicPr>
          <p:nvPr/>
        </p:nvPicPr>
        <p:blipFill>
          <a:blip r:embed="rId3">
            <a:extLst>
              <a:ext uri="{28A0092B-C50C-407E-A947-70E740481C1C}">
                <a14:useLocalDpi xmlns:a14="http://schemas.microsoft.com/office/drawing/2010/main" val="0"/>
              </a:ext>
            </a:extLst>
          </a:blip>
          <a:srcRect l="-1204" t="15364" r="4329" b="18489"/>
          <a:stretch>
            <a:fillRect/>
          </a:stretch>
        </p:blipFill>
        <p:spPr bwMode="auto">
          <a:xfrm>
            <a:off x="254000" y="1220992"/>
            <a:ext cx="3251200" cy="221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3863"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3111" t="13890" r="3277" b="23202"/>
          <a:stretch/>
        </p:blipFill>
        <p:spPr bwMode="auto">
          <a:xfrm>
            <a:off x="512396" y="3733800"/>
            <a:ext cx="2734408" cy="2198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4799" y="1238576"/>
            <a:ext cx="4628823" cy="4628823"/>
          </a:xfrm>
          <a:prstGeom prst="rect">
            <a:avLst/>
          </a:prstGeom>
        </p:spPr>
      </p:pic>
    </p:spTree>
    <p:extLst>
      <p:ext uri="{BB962C8B-B14F-4D97-AF65-F5344CB8AC3E}">
        <p14:creationId xmlns:p14="http://schemas.microsoft.com/office/powerpoint/2010/main" val="1899064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Label Images</a:t>
            </a:r>
            <a:endParaRPr lang="en-US" dirty="0"/>
          </a:p>
        </p:txBody>
      </p:sp>
      <p:sp>
        <p:nvSpPr>
          <p:cNvPr id="4" name="Content Placeholder 3"/>
          <p:cNvSpPr>
            <a:spLocks noGrp="1"/>
          </p:cNvSpPr>
          <p:nvPr>
            <p:ph idx="1"/>
          </p:nvPr>
        </p:nvSpPr>
        <p:spPr/>
        <p:txBody>
          <a:bodyPr>
            <a:normAutofit fontScale="62500" lnSpcReduction="20000"/>
          </a:bodyPr>
          <a:lstStyle/>
          <a:p>
            <a:r>
              <a:rPr lang="en-US" dirty="0" smtClean="0"/>
              <a:t>Label Image: </a:t>
            </a:r>
            <a:r>
              <a:rPr lang="en-US" i="1" dirty="0" smtClean="0"/>
              <a:t>An image generated either by an ATR or by a ground truth generating program indicating to which </a:t>
            </a:r>
            <a:r>
              <a:rPr lang="en-US" b="1" i="1" u="sng" dirty="0" smtClean="0"/>
              <a:t>label</a:t>
            </a:r>
            <a:r>
              <a:rPr lang="en-US" i="1" dirty="0" smtClean="0"/>
              <a:t> a pixel belongs</a:t>
            </a:r>
            <a:endParaRPr lang="en-US" b="1" i="1" dirty="0" smtClean="0"/>
          </a:p>
          <a:p>
            <a:r>
              <a:rPr lang="en-US" dirty="0" smtClean="0"/>
              <a:t>Label: </a:t>
            </a:r>
          </a:p>
          <a:p>
            <a:pPr lvl="1"/>
            <a:r>
              <a:rPr lang="en-US" i="1" dirty="0" smtClean="0"/>
              <a:t>A set of non-zero pixels in an </a:t>
            </a:r>
            <a:r>
              <a:rPr lang="en-US" b="1" i="1" u="sng" dirty="0" smtClean="0"/>
              <a:t>ATR label image </a:t>
            </a:r>
            <a:r>
              <a:rPr lang="en-US" i="1" dirty="0" smtClean="0"/>
              <a:t>indicating the presence of an alarm at the corresponding location in the physical bag/bin</a:t>
            </a:r>
          </a:p>
          <a:p>
            <a:pPr lvl="1"/>
            <a:r>
              <a:rPr lang="en-US" i="1" dirty="0" smtClean="0"/>
              <a:t>A set of non-zero pixels in a </a:t>
            </a:r>
            <a:r>
              <a:rPr lang="en-US" b="1" i="1" u="sng" dirty="0" smtClean="0"/>
              <a:t>ground truth (GT) label image </a:t>
            </a:r>
            <a:r>
              <a:rPr lang="en-US" i="1" dirty="0" smtClean="0"/>
              <a:t>indicating the presence of a target at the corresponding location in the physical bag/bin</a:t>
            </a:r>
            <a:endParaRPr lang="en-US" dirty="0" smtClean="0"/>
          </a:p>
          <a:p>
            <a:r>
              <a:rPr lang="en-US" dirty="0" smtClean="0"/>
              <a:t>The </a:t>
            </a:r>
            <a:r>
              <a:rPr lang="en-US" dirty="0"/>
              <a:t>number of pixels in a label image is the same as </a:t>
            </a:r>
            <a:r>
              <a:rPr lang="en-US" dirty="0" smtClean="0"/>
              <a:t>in its corresponding </a:t>
            </a:r>
            <a:r>
              <a:rPr lang="en-US" dirty="0"/>
              <a:t>CT </a:t>
            </a:r>
            <a:r>
              <a:rPr lang="en-US" dirty="0" smtClean="0"/>
              <a:t>image (</a:t>
            </a:r>
            <a:r>
              <a:rPr lang="en-US" i="1" dirty="0" smtClean="0"/>
              <a:t>N</a:t>
            </a:r>
            <a:r>
              <a:rPr lang="en-US" dirty="0" smtClean="0"/>
              <a:t>x512x512)</a:t>
            </a:r>
          </a:p>
          <a:p>
            <a:r>
              <a:rPr lang="en-US" dirty="0" smtClean="0"/>
              <a:t>A label </a:t>
            </a:r>
            <a:r>
              <a:rPr lang="en-US" dirty="0"/>
              <a:t>image pixel can be assigned to only one </a:t>
            </a:r>
            <a:r>
              <a:rPr lang="en-US" dirty="0" smtClean="0"/>
              <a:t>object</a:t>
            </a:r>
          </a:p>
          <a:p>
            <a:r>
              <a:rPr lang="en-US" dirty="0" smtClean="0"/>
              <a:t>Values: </a:t>
            </a:r>
          </a:p>
          <a:p>
            <a:pPr lvl="1"/>
            <a:r>
              <a:rPr lang="en-US" dirty="0" smtClean="0"/>
              <a:t>0 = background</a:t>
            </a:r>
          </a:p>
          <a:p>
            <a:pPr lvl="1"/>
            <a:r>
              <a:rPr lang="en-US" dirty="0" smtClean="0"/>
              <a:t>Label/tag for object for ground truth</a:t>
            </a:r>
          </a:p>
          <a:p>
            <a:pPr lvl="1"/>
            <a:r>
              <a:rPr lang="en-US" dirty="0" smtClean="0"/>
              <a:t>&gt;0 = object number from ATR</a:t>
            </a:r>
          </a:p>
          <a:p>
            <a:pPr lvl="2"/>
            <a:r>
              <a:rPr lang="en-US" dirty="0" smtClean="0"/>
              <a:t>Does not have to match object tag</a:t>
            </a:r>
          </a:p>
        </p:txBody>
      </p:sp>
      <p:sp>
        <p:nvSpPr>
          <p:cNvPr id="2" name="Slide Number Placeholder 1"/>
          <p:cNvSpPr>
            <a:spLocks noGrp="1"/>
          </p:cNvSpPr>
          <p:nvPr>
            <p:ph type="sldNum" sz="quarter" idx="12"/>
          </p:nvPr>
        </p:nvSpPr>
        <p:spPr/>
        <p:txBody>
          <a:bodyPr/>
          <a:lstStyle/>
          <a:p>
            <a:pPr>
              <a:defRPr/>
            </a:pPr>
            <a:fld id="{4EDC935B-DDF5-4AEE-88E8-9417B206E525}" type="slidenum">
              <a:rPr lang="en-US" smtClean="0"/>
              <a:pPr>
                <a:defRPr/>
              </a:pPr>
              <a:t>13</a:t>
            </a:fld>
            <a:endParaRPr lang="en-US" dirty="0"/>
          </a:p>
        </p:txBody>
      </p:sp>
    </p:spTree>
    <p:extLst>
      <p:ext uri="{BB962C8B-B14F-4D97-AF65-F5344CB8AC3E}">
        <p14:creationId xmlns:p14="http://schemas.microsoft.com/office/powerpoint/2010/main" val="258738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a:t>
            </a:r>
            <a:endParaRPr lang="en-US" dirty="0"/>
          </a:p>
        </p:txBody>
      </p:sp>
      <p:sp>
        <p:nvSpPr>
          <p:cNvPr id="3" name="Content Placeholder 2"/>
          <p:cNvSpPr>
            <a:spLocks noGrp="1"/>
          </p:cNvSpPr>
          <p:nvPr>
            <p:ph idx="1"/>
          </p:nvPr>
        </p:nvSpPr>
        <p:spPr/>
        <p:txBody>
          <a:bodyPr/>
          <a:lstStyle/>
          <a:p>
            <a:r>
              <a:rPr lang="en-US" dirty="0" smtClean="0"/>
              <a:t>Saline: ~1035 – 1150 MHU</a:t>
            </a:r>
          </a:p>
          <a:p>
            <a:pPr lvl="1"/>
            <a:r>
              <a:rPr lang="en-US" dirty="0" smtClean="0"/>
              <a:t>Container not part of target; only the saline</a:t>
            </a:r>
          </a:p>
          <a:p>
            <a:r>
              <a:rPr lang="en-US" dirty="0" smtClean="0"/>
              <a:t>Modeling (polymer) clay</a:t>
            </a:r>
          </a:p>
          <a:p>
            <a:r>
              <a:rPr lang="en-US" dirty="0" smtClean="0"/>
              <a:t>Rubber sheers: ¼” thickness (minimum)</a:t>
            </a:r>
          </a:p>
          <a:p>
            <a:r>
              <a:rPr lang="en-US" dirty="0" smtClean="0"/>
              <a:t>Minimum mass: 250 g (physical, not CT)</a:t>
            </a:r>
          </a:p>
          <a:p>
            <a:r>
              <a:rPr lang="en-US" dirty="0" smtClean="0"/>
              <a:t>Maximum mass: none </a:t>
            </a:r>
          </a:p>
          <a:p>
            <a:r>
              <a:rPr lang="en-US" dirty="0" smtClean="0"/>
              <a:t>Targets will not be split; they will be contiguous</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14</a:t>
            </a:fld>
            <a:endParaRPr lang="en-US" dirty="0"/>
          </a:p>
        </p:txBody>
      </p:sp>
    </p:spTree>
    <p:extLst>
      <p:ext uri="{BB962C8B-B14F-4D97-AF65-F5344CB8AC3E}">
        <p14:creationId xmlns:p14="http://schemas.microsoft.com/office/powerpoint/2010/main" val="1876411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 Targets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Saline, clay, rubber sheets </a:t>
            </a:r>
          </a:p>
          <a:p>
            <a:pPr lvl="1"/>
            <a:r>
              <a:rPr lang="en-US" dirty="0" smtClean="0"/>
              <a:t>125 g &lt; mass &lt; 250 g</a:t>
            </a:r>
          </a:p>
          <a:p>
            <a:r>
              <a:rPr lang="en-US" dirty="0" smtClean="0"/>
              <a:t>Powders:</a:t>
            </a:r>
          </a:p>
          <a:p>
            <a:pPr lvl="1"/>
            <a:r>
              <a:rPr lang="en-US" dirty="0" smtClean="0"/>
              <a:t>Density &lt; 1 g/cc</a:t>
            </a:r>
          </a:p>
          <a:p>
            <a:pPr lvl="1"/>
            <a:r>
              <a:rPr lang="en-US" dirty="0" smtClean="0"/>
              <a:t>Mass &gt; 125 g</a:t>
            </a:r>
          </a:p>
          <a:p>
            <a:r>
              <a:rPr lang="en-US" dirty="0" smtClean="0"/>
              <a:t>Sheets</a:t>
            </a:r>
          </a:p>
          <a:p>
            <a:pPr lvl="1"/>
            <a:r>
              <a:rPr lang="en-US" dirty="0" smtClean="0"/>
              <a:t>&lt; ¼” thick</a:t>
            </a:r>
          </a:p>
          <a:p>
            <a:r>
              <a:rPr lang="en-US" dirty="0" smtClean="0"/>
              <a:t>Used to test lower mass and density thresholds</a:t>
            </a:r>
          </a:p>
          <a:p>
            <a:r>
              <a:rPr lang="en-US" dirty="0" smtClean="0"/>
              <a:t>Will not count in PD or PFA calculations</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15</a:t>
            </a:fld>
            <a:endParaRPr lang="en-US" dirty="0"/>
          </a:p>
        </p:txBody>
      </p:sp>
    </p:spTree>
    <p:extLst>
      <p:ext uri="{BB962C8B-B14F-4D97-AF65-F5344CB8AC3E}">
        <p14:creationId xmlns:p14="http://schemas.microsoft.com/office/powerpoint/2010/main" val="410152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Targets packed with different </a:t>
            </a:r>
          </a:p>
          <a:p>
            <a:pPr lvl="1"/>
            <a:r>
              <a:rPr lang="en-US" dirty="0" smtClean="0"/>
              <a:t>Shapes</a:t>
            </a:r>
          </a:p>
          <a:p>
            <a:pPr lvl="1"/>
            <a:r>
              <a:rPr lang="en-US" dirty="0" smtClean="0"/>
              <a:t>Containers (not part of target)</a:t>
            </a:r>
          </a:p>
          <a:p>
            <a:pPr lvl="1"/>
            <a:r>
              <a:rPr lang="en-US" dirty="0" smtClean="0"/>
              <a:t>Concealment</a:t>
            </a:r>
          </a:p>
          <a:p>
            <a:pPr lvl="1"/>
            <a:r>
              <a:rPr lang="en-US" dirty="0" smtClean="0"/>
              <a:t>Clutter</a:t>
            </a:r>
          </a:p>
          <a:p>
            <a:pPr lvl="1"/>
            <a:r>
              <a:rPr lang="en-US" dirty="0" smtClean="0"/>
              <a:t>Location</a:t>
            </a:r>
          </a:p>
          <a:p>
            <a:pPr lvl="1"/>
            <a:r>
              <a:rPr lang="en-US" dirty="0" smtClean="0"/>
              <a:t>Orientation </a:t>
            </a:r>
          </a:p>
          <a:p>
            <a:r>
              <a:rPr lang="en-US" dirty="0" smtClean="0"/>
              <a:t>An indication of level of difficulty of detection will be supplied</a:t>
            </a:r>
          </a:p>
          <a:p>
            <a:r>
              <a:rPr lang="en-US" dirty="0" smtClean="0"/>
              <a:t>Targets will be scanned without clutter (bare) to show clean images</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16</a:t>
            </a:fld>
            <a:endParaRPr lang="en-US" dirty="0"/>
          </a:p>
        </p:txBody>
      </p:sp>
    </p:spTree>
    <p:extLst>
      <p:ext uri="{BB962C8B-B14F-4D97-AF65-F5344CB8AC3E}">
        <p14:creationId xmlns:p14="http://schemas.microsoft.com/office/powerpoint/2010/main" val="280634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Scanning &amp; Data Sets</a:t>
            </a:r>
          </a:p>
        </p:txBody>
      </p:sp>
      <p:sp>
        <p:nvSpPr>
          <p:cNvPr id="11267" name="Content Placeholder 2"/>
          <p:cNvSpPr>
            <a:spLocks noGrp="1"/>
          </p:cNvSpPr>
          <p:nvPr>
            <p:ph idx="1"/>
          </p:nvPr>
        </p:nvSpPr>
        <p:spPr>
          <a:xfrm>
            <a:off x="457200" y="1600201"/>
            <a:ext cx="7086600" cy="4419600"/>
          </a:xfrm>
        </p:spPr>
        <p:txBody>
          <a:bodyPr>
            <a:normAutofit fontScale="77500" lnSpcReduction="20000"/>
          </a:bodyPr>
          <a:lstStyle/>
          <a:p>
            <a:r>
              <a:rPr lang="en-US" dirty="0" smtClean="0"/>
              <a:t>Scan on Imatron medical CT scanner</a:t>
            </a:r>
          </a:p>
          <a:p>
            <a:pPr lvl="1"/>
            <a:r>
              <a:rPr lang="en-US" dirty="0" smtClean="0"/>
              <a:t>Same scanner and protocol as reconstruction project</a:t>
            </a:r>
          </a:p>
          <a:p>
            <a:pPr lvl="1"/>
            <a:r>
              <a:rPr lang="en-US" dirty="0" smtClean="0"/>
              <a:t>Single energy </a:t>
            </a:r>
          </a:p>
          <a:p>
            <a:pPr lvl="1"/>
            <a:r>
              <a:rPr lang="en-US" dirty="0" smtClean="0"/>
              <a:t>Raw data collected, but not be used on this project</a:t>
            </a:r>
          </a:p>
          <a:p>
            <a:pPr lvl="1"/>
            <a:r>
              <a:rPr lang="en-US" dirty="0" smtClean="0"/>
              <a:t>Date ~9/30</a:t>
            </a:r>
          </a:p>
          <a:p>
            <a:pPr lvl="1"/>
            <a:r>
              <a:rPr lang="en-US" dirty="0" smtClean="0"/>
              <a:t>Scan spec distributed soon</a:t>
            </a:r>
          </a:p>
          <a:p>
            <a:pPr lvl="2"/>
            <a:r>
              <a:rPr lang="en-US" dirty="0" smtClean="0"/>
              <a:t>Send feedback on what needed to scan</a:t>
            </a:r>
          </a:p>
          <a:p>
            <a:pPr eaLnBrk="1" hangingPunct="1"/>
            <a:r>
              <a:rPr lang="en-US" dirty="0" smtClean="0"/>
              <a:t>~200 scans</a:t>
            </a:r>
          </a:p>
          <a:p>
            <a:pPr eaLnBrk="1" hangingPunct="1"/>
            <a:r>
              <a:rPr lang="en-US" dirty="0" smtClean="0"/>
              <a:t>Ground truth will be created only for targets and pseudo targets, not for non-targets</a:t>
            </a:r>
          </a:p>
          <a:p>
            <a:pPr lvl="1" eaLnBrk="1" hangingPunct="1"/>
            <a:r>
              <a:rPr lang="en-US" dirty="0" smtClean="0"/>
              <a:t>Manually </a:t>
            </a:r>
            <a:r>
              <a:rPr lang="en-US" dirty="0"/>
              <a:t>created to prevent CT artifacts from splitting </a:t>
            </a:r>
            <a:r>
              <a:rPr lang="en-US" dirty="0" smtClean="0"/>
              <a:t>objects</a:t>
            </a:r>
          </a:p>
          <a:p>
            <a:pPr eaLnBrk="1" hangingPunct="1"/>
            <a:r>
              <a:rPr lang="en-US" dirty="0" smtClean="0"/>
              <a:t>Use TO3 data for now</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17</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5675" y="914400"/>
            <a:ext cx="183832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a:t>
            </a:r>
            <a:endParaRPr lang="en-US" dirty="0"/>
          </a:p>
        </p:txBody>
      </p:sp>
      <p:sp>
        <p:nvSpPr>
          <p:cNvPr id="3" name="Content Placeholder 2"/>
          <p:cNvSpPr>
            <a:spLocks noGrp="1"/>
          </p:cNvSpPr>
          <p:nvPr>
            <p:ph idx="1"/>
          </p:nvPr>
        </p:nvSpPr>
        <p:spPr/>
        <p:txBody>
          <a:bodyPr/>
          <a:lstStyle/>
          <a:p>
            <a:r>
              <a:rPr lang="en-US" dirty="0" smtClean="0"/>
              <a:t>CT scans</a:t>
            </a:r>
          </a:p>
          <a:p>
            <a:r>
              <a:rPr lang="en-US" dirty="0" smtClean="0"/>
              <a:t>Ground truth</a:t>
            </a:r>
          </a:p>
          <a:p>
            <a:r>
              <a:rPr lang="en-US" dirty="0" smtClean="0"/>
              <a:t>Information on packing</a:t>
            </a:r>
          </a:p>
          <a:p>
            <a:pPr lvl="1"/>
            <a:r>
              <a:rPr lang="en-US" dirty="0" smtClean="0"/>
              <a:t>List of objects and characteristics (mass, size, etc.)</a:t>
            </a:r>
          </a:p>
          <a:p>
            <a:pPr lvl="1"/>
            <a:r>
              <a:rPr lang="en-US" dirty="0" smtClean="0"/>
              <a:t>Pictures</a:t>
            </a:r>
          </a:p>
          <a:p>
            <a:pPr lvl="1"/>
            <a:r>
              <a:rPr lang="en-US" dirty="0" smtClean="0"/>
              <a:t>Videos</a:t>
            </a:r>
          </a:p>
          <a:p>
            <a:pPr lvl="1"/>
            <a:r>
              <a:rPr lang="en-US" dirty="0" smtClean="0"/>
              <a:t>Objects have IDs</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18</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4038600"/>
            <a:ext cx="3886200" cy="2590800"/>
          </a:xfrm>
          <a:prstGeom prst="rect">
            <a:avLst/>
          </a:prstGeom>
        </p:spPr>
      </p:pic>
    </p:spTree>
    <p:extLst>
      <p:ext uri="{BB962C8B-B14F-4D97-AF65-F5344CB8AC3E}">
        <p14:creationId xmlns:p14="http://schemas.microsoft.com/office/powerpoint/2010/main" val="804546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ATR Testing</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Run by performer at their site</a:t>
            </a:r>
          </a:p>
          <a:p>
            <a:pPr lvl="1" eaLnBrk="1" fontAlgn="auto" hangingPunct="1">
              <a:spcAft>
                <a:spcPts val="0"/>
              </a:spcAft>
              <a:buFont typeface="Arial" pitchFamily="34" charset="0"/>
              <a:buChar char="–"/>
              <a:defRPr/>
            </a:pPr>
            <a:r>
              <a:rPr lang="en-US" dirty="0" smtClean="0"/>
              <a:t>Too difficult to execute at ALERT</a:t>
            </a:r>
          </a:p>
          <a:p>
            <a:pPr lvl="1" eaLnBrk="1" fontAlgn="auto" hangingPunct="1">
              <a:spcAft>
                <a:spcPts val="0"/>
              </a:spcAft>
              <a:buFont typeface="Arial" pitchFamily="34" charset="0"/>
              <a:buChar char="–"/>
              <a:defRPr/>
            </a:pPr>
            <a:r>
              <a:rPr lang="en-US" dirty="0" smtClean="0"/>
              <a:t>Honor system not to over-train</a:t>
            </a:r>
          </a:p>
          <a:p>
            <a:pPr eaLnBrk="1" fontAlgn="auto" hangingPunct="1">
              <a:spcAft>
                <a:spcPts val="0"/>
              </a:spcAft>
              <a:buFont typeface="Arial" pitchFamily="34" charset="0"/>
              <a:buChar char="•"/>
              <a:defRPr/>
            </a:pPr>
            <a:r>
              <a:rPr lang="en-US" dirty="0" smtClean="0"/>
              <a:t>Results scored by provided tools</a:t>
            </a:r>
          </a:p>
          <a:p>
            <a:pPr lvl="1" eaLnBrk="1" fontAlgn="auto" hangingPunct="1">
              <a:spcAft>
                <a:spcPts val="0"/>
              </a:spcAft>
              <a:buFont typeface="Arial" pitchFamily="34" charset="0"/>
              <a:buChar char="–"/>
              <a:defRPr/>
            </a:pPr>
            <a:r>
              <a:rPr lang="en-US" dirty="0" smtClean="0"/>
              <a:t>PD/PFA</a:t>
            </a:r>
          </a:p>
          <a:p>
            <a:pPr lvl="1" eaLnBrk="1" fontAlgn="auto" hangingPunct="1">
              <a:spcAft>
                <a:spcPts val="0"/>
              </a:spcAft>
              <a:buFont typeface="Arial" pitchFamily="34" charset="0"/>
              <a:buChar char="–"/>
              <a:defRPr/>
            </a:pPr>
            <a:r>
              <a:rPr lang="en-US" dirty="0" smtClean="0"/>
              <a:t>[optional] ROC area</a:t>
            </a:r>
          </a:p>
          <a:p>
            <a:pPr lvl="1" eaLnBrk="1" fontAlgn="auto" hangingPunct="1">
              <a:spcAft>
                <a:spcPts val="0"/>
              </a:spcAft>
              <a:buFont typeface="Arial" pitchFamily="34" charset="0"/>
              <a:buChar char="–"/>
              <a:defRPr/>
            </a:pPr>
            <a:r>
              <a:rPr lang="en-US" dirty="0" smtClean="0"/>
              <a:t>Some indication of difficult cases</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Develop automated target recognition (ATR) algorithm to detect targets in scans on a medical CT scanner</a:t>
            </a:r>
          </a:p>
          <a:p>
            <a:r>
              <a:rPr lang="en-US" dirty="0" smtClean="0"/>
              <a:t>Input = 3D CT data + projections</a:t>
            </a:r>
          </a:p>
          <a:p>
            <a:r>
              <a:rPr lang="en-US" dirty="0" smtClean="0"/>
              <a:t>Output = 3D label image (i.e., a “mask”) indicating pixels of detected targets</a:t>
            </a:r>
          </a:p>
          <a:p>
            <a:r>
              <a:rPr lang="en-US" dirty="0" smtClean="0"/>
              <a:t>Targets</a:t>
            </a:r>
          </a:p>
          <a:p>
            <a:pPr lvl="1"/>
            <a:r>
              <a:rPr lang="en-US" dirty="0" smtClean="0"/>
              <a:t>Saline, modeling clay, rubber sheets</a:t>
            </a:r>
          </a:p>
          <a:p>
            <a:r>
              <a:rPr lang="en-US" dirty="0" smtClean="0"/>
              <a:t>Detection of objects in ATRs</a:t>
            </a:r>
          </a:p>
          <a:p>
            <a:pPr lvl="1"/>
            <a:r>
              <a:rPr lang="en-US" dirty="0" smtClean="0"/>
              <a:t>Defined in terms of recall and precision</a:t>
            </a:r>
          </a:p>
          <a:p>
            <a:pPr lvl="1"/>
            <a:r>
              <a:rPr lang="en-US" dirty="0" smtClean="0"/>
              <a:t>Determined using a ground truth label image</a:t>
            </a:r>
          </a:p>
          <a:p>
            <a:r>
              <a:rPr lang="en-US" dirty="0" smtClean="0"/>
              <a:t>Scoring of ATRs</a:t>
            </a:r>
          </a:p>
          <a:p>
            <a:pPr lvl="1"/>
            <a:r>
              <a:rPr lang="en-US" dirty="0" smtClean="0"/>
              <a:t>Probability of detection (PD) &gt; x%</a:t>
            </a:r>
          </a:p>
          <a:p>
            <a:pPr lvl="1"/>
            <a:r>
              <a:rPr lang="en-US" dirty="0" smtClean="0"/>
              <a:t>Probability of false alarm (PFA) &lt; y%</a:t>
            </a:r>
          </a:p>
          <a:p>
            <a:pPr lvl="1"/>
            <a:r>
              <a:rPr lang="en-US" dirty="0" smtClean="0"/>
              <a:t>TBD function of PD and PFA (F-score?)</a:t>
            </a:r>
          </a:p>
          <a:p>
            <a:pPr lvl="1"/>
            <a:r>
              <a:rPr lang="en-US" dirty="0" smtClean="0"/>
              <a:t>PD and PFA may be defined per object, not per bag/target</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a:t>
            </a:fld>
            <a:endParaRPr lang="en-US" dirty="0"/>
          </a:p>
        </p:txBody>
      </p:sp>
    </p:spTree>
    <p:extLst>
      <p:ext uri="{BB962C8B-B14F-4D97-AF65-F5344CB8AC3E}">
        <p14:creationId xmlns:p14="http://schemas.microsoft.com/office/powerpoint/2010/main" val="316421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Metrics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PD &gt; x, PFA &lt; y</a:t>
            </a:r>
          </a:p>
          <a:p>
            <a:pPr lvl="1"/>
            <a:r>
              <a:rPr lang="en-US" dirty="0" smtClean="0"/>
              <a:t>Values TBD</a:t>
            </a:r>
          </a:p>
          <a:p>
            <a:pPr lvl="1"/>
            <a:r>
              <a:rPr lang="en-US" dirty="0" smtClean="0"/>
              <a:t>PD based on # targets scanned</a:t>
            </a:r>
          </a:p>
          <a:p>
            <a:pPr lvl="1"/>
            <a:r>
              <a:rPr lang="en-US" dirty="0" smtClean="0"/>
              <a:t>PFA based on # bags scanned</a:t>
            </a:r>
          </a:p>
          <a:p>
            <a:pPr lvl="1"/>
            <a:r>
              <a:rPr lang="en-US" dirty="0" smtClean="0"/>
              <a:t>TBD metric combining PD and PFA</a:t>
            </a:r>
          </a:p>
          <a:p>
            <a:r>
              <a:rPr lang="en-US" dirty="0" smtClean="0"/>
              <a:t>Number of FAs/bag</a:t>
            </a:r>
          </a:p>
          <a:p>
            <a:r>
              <a:rPr lang="en-US" dirty="0" smtClean="0"/>
              <a:t>[optional] area under ROC</a:t>
            </a:r>
          </a:p>
          <a:p>
            <a:r>
              <a:rPr lang="en-US" dirty="0" smtClean="0"/>
              <a:t>PD</a:t>
            </a:r>
          </a:p>
          <a:p>
            <a:pPr lvl="1"/>
            <a:r>
              <a:rPr lang="en-US" dirty="0" smtClean="0"/>
              <a:t>May be weighted for difficult cases</a:t>
            </a:r>
          </a:p>
          <a:p>
            <a:pPr lvl="1"/>
            <a:r>
              <a:rPr lang="en-US" dirty="0" smtClean="0"/>
              <a:t>Report for each type of target and average</a:t>
            </a:r>
          </a:p>
          <a:p>
            <a:pPr lvl="1"/>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20</a:t>
            </a:fld>
            <a:endParaRPr lang="en-US" dirty="0"/>
          </a:p>
        </p:txBody>
      </p:sp>
    </p:spTree>
    <p:extLst>
      <p:ext uri="{BB962C8B-B14F-4D97-AF65-F5344CB8AC3E}">
        <p14:creationId xmlns:p14="http://schemas.microsoft.com/office/powerpoint/2010/main" val="2306355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and False Alarm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a:t>A detection occurs when an object declared by an ATR </a:t>
                </a:r>
                <a:r>
                  <a:rPr lang="en-US" i="1" dirty="0"/>
                  <a:t>matches</a:t>
                </a:r>
                <a:r>
                  <a:rPr lang="en-US" dirty="0"/>
                  <a:t> the ground-truth for a target. The term </a:t>
                </a:r>
                <a:r>
                  <a:rPr lang="en-US" i="1" dirty="0"/>
                  <a:t>match</a:t>
                </a:r>
                <a:r>
                  <a:rPr lang="en-US" dirty="0"/>
                  <a:t> is defined in terms of </a:t>
                </a:r>
                <a:r>
                  <a:rPr lang="en-US" i="1" dirty="0"/>
                  <a:t>recall</a:t>
                </a:r>
                <a:r>
                  <a:rPr lang="en-US" dirty="0"/>
                  <a:t>, </a:t>
                </a:r>
                <a:r>
                  <a:rPr lang="en-US" i="1" dirty="0"/>
                  <a:t>R</a:t>
                </a:r>
                <a:r>
                  <a:rPr lang="en-US" dirty="0"/>
                  <a:t>, and </a:t>
                </a:r>
                <a:r>
                  <a:rPr lang="en-US" i="1" dirty="0"/>
                  <a:t>precision, P</a:t>
                </a:r>
                <a:r>
                  <a:rPr lang="en-US" dirty="0"/>
                  <a:t>. Let </a:t>
                </a:r>
                <a:r>
                  <a:rPr lang="en-US" i="1" dirty="0"/>
                  <a:t>G</a:t>
                </a:r>
                <a:r>
                  <a:rPr lang="en-US" dirty="0"/>
                  <a:t> correspond to the set of pixels in the ground-truth for a target. Let </a:t>
                </a:r>
                <a:r>
                  <a:rPr lang="en-US" i="1" dirty="0"/>
                  <a:t>S </a:t>
                </a:r>
                <a:r>
                  <a:rPr lang="en-US" dirty="0"/>
                  <a:t>correspond to the set of pixels declared to be an object by at ATR. Then recall and precision are defined as follows.</a:t>
                </a:r>
              </a:p>
              <a:p>
                <a14:m>
                  <m:oMath xmlns:m="http://schemas.openxmlformats.org/officeDocument/2006/math">
                    <m:r>
                      <a:rPr lang="en-US" i="1">
                        <a:latin typeface="Cambria Math"/>
                      </a:rPr>
                      <m:t>𝑅</m:t>
                    </m:r>
                    <m:r>
                      <a:rPr lang="en-US" i="1">
                        <a:latin typeface="Cambria Math"/>
                      </a:rPr>
                      <m:t>=</m:t>
                    </m:r>
                    <m:f>
                      <m:fPr>
                        <m:ctrlPr>
                          <a:rPr lang="en-US" i="1">
                            <a:latin typeface="Cambria Math"/>
                          </a:rPr>
                        </m:ctrlPr>
                      </m:fPr>
                      <m:num>
                        <m:r>
                          <a:rPr lang="en-US" i="1">
                            <a:latin typeface="Cambria Math"/>
                          </a:rPr>
                          <m:t>𝑣𝑜𝑙𝑢𝑚𝑒</m:t>
                        </m:r>
                        <m:d>
                          <m:dPr>
                            <m:ctrlPr>
                              <a:rPr lang="en-US" i="1">
                                <a:latin typeface="Cambria Math"/>
                              </a:rPr>
                            </m:ctrlPr>
                          </m:dPr>
                          <m:e>
                            <m:r>
                              <a:rPr lang="en-US" i="1">
                                <a:latin typeface="Cambria Math"/>
                              </a:rPr>
                              <m:t>𝐺</m:t>
                            </m:r>
                            <m:r>
                              <a:rPr lang="en-US" i="1">
                                <a:latin typeface="Cambria Math"/>
                              </a:rPr>
                              <m:t>∩</m:t>
                            </m:r>
                            <m:r>
                              <a:rPr lang="en-US" i="1">
                                <a:latin typeface="Cambria Math"/>
                              </a:rPr>
                              <m:t>𝑆</m:t>
                            </m:r>
                          </m:e>
                        </m:d>
                      </m:num>
                      <m:den>
                        <m:r>
                          <a:rPr lang="en-US" i="1">
                            <a:latin typeface="Cambria Math"/>
                          </a:rPr>
                          <m:t>𝑣𝑜𝑙𝑢𝑚𝑒</m:t>
                        </m:r>
                        <m:r>
                          <a:rPr lang="en-US" i="1">
                            <a:latin typeface="Cambria Math"/>
                          </a:rPr>
                          <m:t>(</m:t>
                        </m:r>
                        <m:r>
                          <a:rPr lang="en-US" i="1">
                            <a:latin typeface="Cambria Math"/>
                          </a:rPr>
                          <m:t>𝐺</m:t>
                        </m:r>
                        <m:r>
                          <a:rPr lang="en-US" i="1">
                            <a:latin typeface="Cambria Math"/>
                          </a:rPr>
                          <m:t>)</m:t>
                        </m:r>
                      </m:den>
                    </m:f>
                  </m:oMath>
                </a14:m>
                <a:endParaRPr lang="en-US" dirty="0"/>
              </a:p>
              <a:p>
                <a14:m>
                  <m:oMath xmlns:m="http://schemas.openxmlformats.org/officeDocument/2006/math">
                    <m:r>
                      <a:rPr lang="en-US" i="1">
                        <a:latin typeface="Cambria Math"/>
                      </a:rPr>
                      <m:t>𝑃</m:t>
                    </m:r>
                    <m:r>
                      <a:rPr lang="en-US" i="1">
                        <a:latin typeface="Cambria Math"/>
                      </a:rPr>
                      <m:t>=</m:t>
                    </m:r>
                    <m:f>
                      <m:fPr>
                        <m:ctrlPr>
                          <a:rPr lang="en-US" i="1">
                            <a:latin typeface="Cambria Math"/>
                          </a:rPr>
                        </m:ctrlPr>
                      </m:fPr>
                      <m:num>
                        <m:r>
                          <a:rPr lang="en-US" i="1">
                            <a:latin typeface="Cambria Math"/>
                          </a:rPr>
                          <m:t>𝑣𝑜𝑙𝑢𝑚𝑒</m:t>
                        </m:r>
                        <m:d>
                          <m:dPr>
                            <m:ctrlPr>
                              <a:rPr lang="en-US" i="1">
                                <a:latin typeface="Cambria Math"/>
                              </a:rPr>
                            </m:ctrlPr>
                          </m:dPr>
                          <m:e>
                            <m:r>
                              <a:rPr lang="en-US" i="1">
                                <a:latin typeface="Cambria Math"/>
                              </a:rPr>
                              <m:t>𝐺</m:t>
                            </m:r>
                            <m:r>
                              <a:rPr lang="en-US" i="1">
                                <a:latin typeface="Cambria Math"/>
                              </a:rPr>
                              <m:t>∩</m:t>
                            </m:r>
                            <m:r>
                              <a:rPr lang="en-US" i="1">
                                <a:latin typeface="Cambria Math"/>
                              </a:rPr>
                              <m:t>𝑆</m:t>
                            </m:r>
                          </m:e>
                        </m:d>
                      </m:num>
                      <m:den>
                        <m:r>
                          <a:rPr lang="en-US" i="1">
                            <a:latin typeface="Cambria Math"/>
                          </a:rPr>
                          <m:t>𝑣𝑜𝑙𝑢𝑚𝑒</m:t>
                        </m:r>
                        <m:r>
                          <a:rPr lang="en-US" i="1">
                            <a:latin typeface="Cambria Math"/>
                          </a:rPr>
                          <m:t>(</m:t>
                        </m:r>
                        <m:r>
                          <a:rPr lang="en-US" i="1">
                            <a:latin typeface="Cambria Math"/>
                          </a:rPr>
                          <m:t>𝑆</m:t>
                        </m:r>
                        <m:r>
                          <a:rPr lang="en-US" i="1">
                            <a:latin typeface="Cambria Math"/>
                          </a:rPr>
                          <m:t>)</m:t>
                        </m:r>
                      </m:den>
                    </m:f>
                  </m:oMath>
                </a14:m>
                <a:endParaRPr lang="en-US" dirty="0"/>
              </a:p>
              <a:p>
                <a:r>
                  <a:rPr lang="en-US" dirty="0"/>
                  <a:t>For this project a detection occurs when </a:t>
                </a:r>
                <a:r>
                  <a:rPr lang="en-US" i="1" dirty="0"/>
                  <a:t>R</a:t>
                </a:r>
                <a:r>
                  <a:rPr lang="en-US" dirty="0"/>
                  <a:t>≥0.5 and </a:t>
                </a:r>
                <a:r>
                  <a:rPr lang="en-US" i="1" dirty="0"/>
                  <a:t>P</a:t>
                </a:r>
                <a:r>
                  <a:rPr lang="en-US" dirty="0"/>
                  <a:t>≥0.5</a:t>
                </a:r>
                <a:r>
                  <a:rPr lang="en-US" dirty="0" smtClean="0"/>
                  <a:t>.</a:t>
                </a:r>
              </a:p>
              <a:p>
                <a:pPr lvl="1"/>
                <a:r>
                  <a:rPr lang="en-US" dirty="0" smtClean="0"/>
                  <a:t>May relax for all objects depending on accuracy of ground truth</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037" t="-2426" b="-40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21</a:t>
            </a:fld>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505200"/>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4166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Performance Criteria</a:t>
            </a:r>
            <a:endParaRPr lang="en-US" dirty="0"/>
          </a:p>
        </p:txBody>
      </p:sp>
      <p:sp>
        <p:nvSpPr>
          <p:cNvPr id="3" name="Content Placeholder 2"/>
          <p:cNvSpPr>
            <a:spLocks noGrp="1"/>
          </p:cNvSpPr>
          <p:nvPr>
            <p:ph idx="1"/>
          </p:nvPr>
        </p:nvSpPr>
        <p:spPr/>
        <p:txBody>
          <a:bodyPr/>
          <a:lstStyle/>
          <a:p>
            <a:r>
              <a:rPr lang="en-US" dirty="0" smtClean="0"/>
              <a:t>Minimize use of special cases (corner cases)</a:t>
            </a:r>
          </a:p>
          <a:p>
            <a:r>
              <a:rPr lang="en-US" dirty="0" smtClean="0"/>
              <a:t>Feature space chopped up</a:t>
            </a:r>
          </a:p>
          <a:p>
            <a:pPr lvl="1"/>
            <a:r>
              <a:rPr lang="en-US" dirty="0" smtClean="0"/>
              <a:t>Over-training</a:t>
            </a:r>
          </a:p>
          <a:p>
            <a:r>
              <a:rPr lang="en-US" dirty="0" smtClean="0"/>
              <a:t>Extensible for new targets</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22</a:t>
            </a:fld>
            <a:endParaRPr lang="en-US" dirty="0"/>
          </a:p>
        </p:txBody>
      </p:sp>
    </p:spTree>
    <p:extLst>
      <p:ext uri="{BB962C8B-B14F-4D97-AF65-F5344CB8AC3E}">
        <p14:creationId xmlns:p14="http://schemas.microsoft.com/office/powerpoint/2010/main" val="4016867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Formats</a:t>
            </a:r>
            <a:endParaRPr lang="en-US" dirty="0"/>
          </a:p>
        </p:txBody>
      </p:sp>
      <p:sp>
        <p:nvSpPr>
          <p:cNvPr id="3" name="Content Placeholder 2"/>
          <p:cNvSpPr>
            <a:spLocks noGrp="1"/>
          </p:cNvSpPr>
          <p:nvPr>
            <p:ph idx="1"/>
          </p:nvPr>
        </p:nvSpPr>
        <p:spPr/>
        <p:txBody>
          <a:bodyPr/>
          <a:lstStyle/>
          <a:p>
            <a:r>
              <a:rPr lang="en-US" dirty="0" smtClean="0"/>
              <a:t>FITS (Flexible image transport system)</a:t>
            </a:r>
          </a:p>
          <a:p>
            <a:pPr lvl="1"/>
            <a:r>
              <a:rPr lang="en-US" dirty="0" smtClean="0"/>
              <a:t>3D</a:t>
            </a:r>
          </a:p>
          <a:p>
            <a:pPr lvl="1"/>
            <a:r>
              <a:rPr lang="en-US" dirty="0" smtClean="0"/>
              <a:t>CT images converted from DICOM to FITS</a:t>
            </a:r>
            <a:endParaRPr lang="en-US" dirty="0"/>
          </a:p>
          <a:p>
            <a:pPr lvl="1"/>
            <a:r>
              <a:rPr lang="en-US" dirty="0" smtClean="0"/>
              <a:t>Code in C/</a:t>
            </a:r>
            <a:r>
              <a:rPr lang="en-US" dirty="0"/>
              <a:t>Matlab written by </a:t>
            </a:r>
            <a:r>
              <a:rPr lang="en-US" dirty="0" smtClean="0"/>
              <a:t>Jens</a:t>
            </a:r>
          </a:p>
          <a:p>
            <a:pPr lvl="1"/>
            <a:r>
              <a:rPr lang="en-US" dirty="0">
                <a:hlinkClick r:id="rId3"/>
              </a:rPr>
              <a:t>http://</a:t>
            </a:r>
            <a:r>
              <a:rPr lang="en-US" dirty="0" smtClean="0">
                <a:hlinkClick r:id="rId3"/>
              </a:rPr>
              <a:t>fits.gsfc.nasa.gov/</a:t>
            </a:r>
            <a:endParaRPr lang="en-US" dirty="0" smtClean="0"/>
          </a:p>
          <a:p>
            <a:pPr lvl="1"/>
            <a:r>
              <a:rPr lang="en-US" dirty="0" smtClean="0"/>
              <a:t>Supported by Imagej</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23</a:t>
            </a:fld>
            <a:endParaRPr lang="en-US" dirty="0"/>
          </a:p>
        </p:txBody>
      </p:sp>
    </p:spTree>
    <p:extLst>
      <p:ext uri="{BB962C8B-B14F-4D97-AF65-F5344CB8AC3E}">
        <p14:creationId xmlns:p14="http://schemas.microsoft.com/office/powerpoint/2010/main" val="3484043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Support Functions (Tools)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a:t>Franco </a:t>
            </a:r>
            <a:r>
              <a:rPr lang="en-US" dirty="0" smtClean="0"/>
              <a:t>Rupcich coding in C </a:t>
            </a:r>
            <a:endParaRPr lang="en-US" dirty="0"/>
          </a:p>
          <a:p>
            <a:pPr eaLnBrk="1" fontAlgn="auto" hangingPunct="1">
              <a:spcAft>
                <a:spcPts val="0"/>
              </a:spcAft>
              <a:buFont typeface="Arial" pitchFamily="34" charset="0"/>
              <a:buChar char="•"/>
              <a:defRPr/>
            </a:pPr>
            <a:r>
              <a:rPr lang="en-US" dirty="0" smtClean="0"/>
              <a:t>Sample ATR</a:t>
            </a:r>
          </a:p>
          <a:p>
            <a:pPr lvl="1" eaLnBrk="1" fontAlgn="auto" hangingPunct="1">
              <a:spcAft>
                <a:spcPts val="0"/>
              </a:spcAft>
              <a:buFont typeface="Arial" pitchFamily="34" charset="0"/>
              <a:buChar char="•"/>
              <a:defRPr/>
            </a:pPr>
            <a:r>
              <a:rPr lang="en-US" dirty="0" smtClean="0"/>
              <a:t>Reading image</a:t>
            </a:r>
          </a:p>
          <a:p>
            <a:pPr lvl="1" eaLnBrk="1" fontAlgn="auto" hangingPunct="1">
              <a:spcAft>
                <a:spcPts val="0"/>
              </a:spcAft>
              <a:buFont typeface="Arial" pitchFamily="34" charset="0"/>
              <a:buChar char="•"/>
              <a:defRPr/>
            </a:pPr>
            <a:r>
              <a:rPr lang="en-US" dirty="0" smtClean="0"/>
              <a:t>Writing results (label, log files)</a:t>
            </a:r>
          </a:p>
          <a:p>
            <a:pPr lvl="1" eaLnBrk="1" fontAlgn="auto" hangingPunct="1">
              <a:spcAft>
                <a:spcPts val="0"/>
              </a:spcAft>
              <a:buFont typeface="Arial" pitchFamily="34" charset="0"/>
              <a:buChar char="•"/>
              <a:defRPr/>
            </a:pPr>
            <a:r>
              <a:rPr lang="en-US" dirty="0" smtClean="0"/>
              <a:t>Revised as necessary</a:t>
            </a:r>
          </a:p>
          <a:p>
            <a:pPr lvl="1" eaLnBrk="1" fontAlgn="auto" hangingPunct="1">
              <a:spcAft>
                <a:spcPts val="0"/>
              </a:spcAft>
              <a:buFont typeface="Arial" pitchFamily="34" charset="0"/>
              <a:buChar char="•"/>
              <a:defRPr/>
            </a:pPr>
            <a:r>
              <a:rPr lang="en-US" dirty="0" smtClean="0"/>
              <a:t>Replace ATR functions with your own</a:t>
            </a:r>
          </a:p>
          <a:p>
            <a:pPr eaLnBrk="1" fontAlgn="auto" hangingPunct="1">
              <a:spcAft>
                <a:spcPts val="0"/>
              </a:spcAft>
              <a:buFont typeface="Arial" pitchFamily="34" charset="0"/>
              <a:buChar char="•"/>
              <a:defRPr/>
            </a:pPr>
            <a:r>
              <a:rPr lang="en-US" dirty="0" smtClean="0"/>
              <a:t>Scoring software </a:t>
            </a:r>
          </a:p>
          <a:p>
            <a:pPr lvl="1" eaLnBrk="1" fontAlgn="auto" hangingPunct="1">
              <a:spcAft>
                <a:spcPts val="0"/>
              </a:spcAft>
              <a:buFont typeface="Arial" pitchFamily="34" charset="0"/>
              <a:buChar char="•"/>
              <a:defRPr/>
            </a:pPr>
            <a:r>
              <a:rPr lang="en-US" dirty="0" smtClean="0"/>
              <a:t>Detection using recall/precision</a:t>
            </a:r>
          </a:p>
          <a:p>
            <a:pPr lvl="1" eaLnBrk="1" fontAlgn="auto" hangingPunct="1">
              <a:spcAft>
                <a:spcPts val="0"/>
              </a:spcAft>
              <a:buFont typeface="Arial" pitchFamily="34" charset="0"/>
              <a:buChar char="•"/>
              <a:defRPr/>
            </a:pPr>
            <a:r>
              <a:rPr lang="en-US" dirty="0" smtClean="0"/>
              <a:t>PD/PFA</a:t>
            </a:r>
          </a:p>
          <a:p>
            <a:pPr eaLnBrk="1" fontAlgn="auto" hangingPunct="1">
              <a:spcAft>
                <a:spcPts val="0"/>
              </a:spcAft>
              <a:buFont typeface="Arial" pitchFamily="34" charset="0"/>
              <a:buChar char="•"/>
              <a:defRPr/>
            </a:pPr>
            <a:r>
              <a:rPr lang="en-US" dirty="0" smtClean="0"/>
              <a:t>Simulated images for validation</a:t>
            </a:r>
          </a:p>
          <a:p>
            <a:pPr eaLnBrk="1" fontAlgn="auto" hangingPunct="1">
              <a:spcAft>
                <a:spcPts val="0"/>
              </a:spcAft>
              <a:buFont typeface="Arial" pitchFamily="34" charset="0"/>
              <a:buChar char="•"/>
              <a:defRPr/>
            </a:pPr>
            <a:r>
              <a:rPr lang="en-US" dirty="0" smtClean="0"/>
              <a:t>Image conversion to FITS</a:t>
            </a:r>
          </a:p>
          <a:p>
            <a:pPr eaLnBrk="1" fontAlgn="auto" hangingPunct="1">
              <a:spcAft>
                <a:spcPts val="0"/>
              </a:spcAft>
              <a:buFont typeface="Arial" pitchFamily="34" charset="0"/>
              <a:buChar char="•"/>
              <a:defRPr/>
            </a:pPr>
            <a:r>
              <a:rPr lang="en-US" dirty="0" smtClean="0"/>
              <a:t>Ground truth - Mevislab</a:t>
            </a:r>
          </a:p>
          <a:p>
            <a:pPr eaLnBrk="1" fontAlgn="auto" hangingPunct="1">
              <a:spcAft>
                <a:spcPts val="0"/>
              </a:spcAft>
              <a:buFont typeface="Arial" pitchFamily="34" charset="0"/>
              <a:buChar char="•"/>
              <a:defRPr/>
            </a:pPr>
            <a:endParaRPr lang="en-US" dirty="0" smtClean="0"/>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EDC935B-DDF5-4AEE-88E8-9417B206E525}" type="slidenum">
              <a:rPr lang="en-US" smtClean="0"/>
              <a:pPr>
                <a:defRPr/>
              </a:pPr>
              <a:t>25</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830357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0805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Reasons for This Process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a:t>Detection requirements are classified</a:t>
            </a:r>
          </a:p>
          <a:p>
            <a:pPr eaLnBrk="1" fontAlgn="auto" hangingPunct="1">
              <a:spcAft>
                <a:spcPts val="0"/>
              </a:spcAft>
              <a:buFont typeface="Arial" pitchFamily="34" charset="0"/>
              <a:buChar char="•"/>
              <a:defRPr/>
            </a:pPr>
            <a:r>
              <a:rPr lang="en-US" dirty="0"/>
              <a:t>Data from deployed equipment are SSI or classified, and are under export control</a:t>
            </a:r>
          </a:p>
          <a:p>
            <a:pPr eaLnBrk="1" fontAlgn="auto" hangingPunct="1">
              <a:spcAft>
                <a:spcPts val="0"/>
              </a:spcAft>
              <a:buFont typeface="Arial" pitchFamily="34" charset="0"/>
              <a:buChar char="•"/>
              <a:defRPr/>
            </a:pPr>
            <a:r>
              <a:rPr lang="en-US" dirty="0"/>
              <a:t>There is no publicly available set of images that are representative of challenging ATR problems for explosive detection systems.  </a:t>
            </a:r>
          </a:p>
          <a:p>
            <a:pPr eaLnBrk="1" fontAlgn="auto" hangingPunct="1">
              <a:spcAft>
                <a:spcPts val="0"/>
              </a:spcAft>
              <a:buFont typeface="Arial" pitchFamily="34" charset="0"/>
              <a:buChar char="•"/>
              <a:defRPr/>
            </a:pPr>
            <a:r>
              <a:rPr lang="en-US" dirty="0"/>
              <a:t>The business interests of the vendors should be protected</a:t>
            </a:r>
          </a:p>
          <a:p>
            <a:pPr eaLnBrk="1" fontAlgn="auto" hangingPunct="1">
              <a:spcAft>
                <a:spcPts val="0"/>
              </a:spcAft>
              <a:buFont typeface="Arial" pitchFamily="34" charset="0"/>
              <a:buChar char="•"/>
              <a:defRPr/>
            </a:pPr>
            <a:r>
              <a:rPr lang="en-US" dirty="0"/>
              <a:t>DHS/TSA policies do not allow TSL to test components (e.g., an ATR) separate from a complete </a:t>
            </a:r>
            <a:r>
              <a:rPr lang="en-US" dirty="0" smtClean="0"/>
              <a:t>scanner</a:t>
            </a:r>
            <a:endParaRPr lang="en-US" dirty="0"/>
          </a:p>
          <a:p>
            <a:pPr eaLnBrk="1" fontAlgn="auto" hangingPunct="1">
              <a:spcAft>
                <a:spcPts val="0"/>
              </a:spcAft>
              <a:buFont typeface="Arial" pitchFamily="34" charset="0"/>
              <a:buChar char="•"/>
              <a:defRPr/>
            </a:pPr>
            <a:r>
              <a:rPr lang="en-US" dirty="0"/>
              <a:t>There </a:t>
            </a:r>
            <a:r>
              <a:rPr lang="en-US" dirty="0" smtClean="0"/>
              <a:t>may be privacy </a:t>
            </a:r>
            <a:r>
              <a:rPr lang="en-US" dirty="0"/>
              <a:t>concerns with scans on AIT equipment.</a:t>
            </a:r>
          </a:p>
          <a:p>
            <a:pPr eaLnBrk="1" fontAlgn="auto" hangingPunct="1">
              <a:spcAft>
                <a:spcPts val="0"/>
              </a:spcAft>
              <a:buFont typeface="Arial" pitchFamily="34" charset="0"/>
              <a:buChar char="•"/>
              <a:defRPr/>
            </a:pPr>
            <a:endParaRPr lang="en-US" dirty="0"/>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26</a:t>
            </a:fld>
            <a:endParaRPr lang="en-US" dirty="0"/>
          </a:p>
        </p:txBody>
      </p:sp>
    </p:spTree>
    <p:extLst>
      <p:ext uri="{BB962C8B-B14F-4D97-AF65-F5344CB8AC3E}">
        <p14:creationId xmlns:p14="http://schemas.microsoft.com/office/powerpoint/2010/main" val="3515623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Success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The program will improve ATRs. The improved target recognition may lead to decreased minimum target mass, increased target population coverage, increased probability of detection and decreased probability of false alarm.</a:t>
            </a:r>
          </a:p>
          <a:p>
            <a:pPr lvl="0"/>
            <a:r>
              <a:rPr lang="en-US" dirty="0"/>
              <a:t>The program will increase involvement of third parties via the availability of common CT datasets, and tools, which will increase the work in target recognition, and the number of students who can join the workforce of the vendors and DHS.</a:t>
            </a:r>
          </a:p>
          <a:p>
            <a:pPr lvl="0"/>
            <a:r>
              <a:rPr lang="en-US" dirty="0"/>
              <a:t>The program will foster collaboration between academics, national laboratory personnel and incumbent security industry vendors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27</a:t>
            </a:fld>
            <a:endParaRPr lang="en-US" dirty="0"/>
          </a:p>
        </p:txBody>
      </p:sp>
    </p:spTree>
    <p:extLst>
      <p:ext uri="{BB962C8B-B14F-4D97-AF65-F5344CB8AC3E}">
        <p14:creationId xmlns:p14="http://schemas.microsoft.com/office/powerpoint/2010/main" val="2318479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ADSA – Task Order Linkage</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28</a:t>
            </a:fld>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70" y="2133601"/>
            <a:ext cx="874179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273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Uniqueness</a:t>
            </a:r>
            <a:endParaRPr lang="en-US" dirty="0"/>
          </a:p>
        </p:txBody>
      </p:sp>
      <p:sp>
        <p:nvSpPr>
          <p:cNvPr id="3" name="Content Placeholder 2"/>
          <p:cNvSpPr>
            <a:spLocks noGrp="1"/>
          </p:cNvSpPr>
          <p:nvPr>
            <p:ph idx="1"/>
          </p:nvPr>
        </p:nvSpPr>
        <p:spPr/>
        <p:txBody>
          <a:bodyPr/>
          <a:lstStyle/>
          <a:p>
            <a:r>
              <a:rPr lang="en-US" dirty="0" smtClean="0"/>
              <a:t>Bibliography and copies prior art provided</a:t>
            </a:r>
          </a:p>
          <a:p>
            <a:pPr lvl="1"/>
            <a:r>
              <a:rPr lang="en-US" dirty="0" smtClean="0"/>
              <a:t>Patents, presentations, reports, articles</a:t>
            </a:r>
          </a:p>
          <a:p>
            <a:pPr lvl="1"/>
            <a:r>
              <a:rPr lang="en-US" dirty="0" smtClean="0"/>
              <a:t>Vendors may be doing something else</a:t>
            </a:r>
          </a:p>
          <a:p>
            <a:r>
              <a:rPr lang="en-US" dirty="0" smtClean="0"/>
              <a:t>Do not replicate prior art</a:t>
            </a:r>
          </a:p>
          <a:p>
            <a:r>
              <a:rPr lang="en-US" dirty="0" smtClean="0"/>
              <a:t>Extend sample ATR</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29</a:t>
            </a:fld>
            <a:endParaRPr lang="en-US" dirty="0"/>
          </a:p>
        </p:txBody>
      </p:sp>
    </p:spTree>
    <p:extLst>
      <p:ext uri="{BB962C8B-B14F-4D97-AF65-F5344CB8AC3E}">
        <p14:creationId xmlns:p14="http://schemas.microsoft.com/office/powerpoint/2010/main" val="206965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Prior art methods are proprietary and classified</a:t>
            </a:r>
          </a:p>
          <a:p>
            <a:pPr lvl="1"/>
            <a:r>
              <a:rPr lang="en-US" dirty="0" smtClean="0"/>
              <a:t>Will not know if results are better</a:t>
            </a:r>
          </a:p>
          <a:p>
            <a:r>
              <a:rPr lang="en-US" dirty="0" smtClean="0"/>
              <a:t>Success</a:t>
            </a:r>
          </a:p>
          <a:p>
            <a:pPr lvl="1"/>
            <a:r>
              <a:rPr lang="en-US" dirty="0" smtClean="0"/>
              <a:t>Understanding ATR problem</a:t>
            </a:r>
          </a:p>
          <a:p>
            <a:pPr lvl="1"/>
            <a:r>
              <a:rPr lang="en-US" dirty="0" smtClean="0"/>
              <a:t>Being able to work with suppliers in the future</a:t>
            </a:r>
          </a:p>
          <a:p>
            <a:pPr lvl="1"/>
            <a:r>
              <a:rPr lang="en-US" dirty="0"/>
              <a:t>Solving detecting difficult cases more important than trying to detect easy </a:t>
            </a:r>
            <a:r>
              <a:rPr lang="en-US" dirty="0" smtClean="0"/>
              <a:t>cases</a:t>
            </a:r>
          </a:p>
          <a:p>
            <a:r>
              <a:rPr lang="en-US" dirty="0" smtClean="0"/>
              <a:t>Sample ATR, scoring programs will be supplied to reduce development efforts</a:t>
            </a:r>
          </a:p>
          <a:p>
            <a:r>
              <a:rPr lang="en-US" dirty="0" smtClean="0"/>
              <a:t>Bibliography supplied of prior art</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a:t>
            </a:fld>
            <a:endParaRPr lang="en-US" dirty="0"/>
          </a:p>
        </p:txBody>
      </p:sp>
    </p:spTree>
    <p:extLst>
      <p:ext uri="{BB962C8B-B14F-4D97-AF65-F5344CB8AC3E}">
        <p14:creationId xmlns:p14="http://schemas.microsoft.com/office/powerpoint/2010/main" val="2471798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r>
              <a:rPr lang="en-US" dirty="0" smtClean="0"/>
              <a:t>Researchers encouraged to collaborate with other team members</a:t>
            </a:r>
          </a:p>
          <a:p>
            <a:pPr lvl="1"/>
            <a:r>
              <a:rPr lang="en-US" dirty="0" smtClean="0"/>
              <a:t>Tools, image formats</a:t>
            </a:r>
          </a:p>
          <a:p>
            <a:pPr lvl="1"/>
            <a:r>
              <a:rPr lang="en-US" dirty="0" smtClean="0"/>
              <a:t>Not on algorithms</a:t>
            </a:r>
          </a:p>
          <a:p>
            <a:r>
              <a:rPr lang="en-US" dirty="0" smtClean="0"/>
              <a:t>Segmentation expertise from segmentation project</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30</a:t>
            </a:fld>
            <a:endParaRPr lang="en-US" dirty="0"/>
          </a:p>
        </p:txBody>
      </p:sp>
    </p:spTree>
    <p:extLst>
      <p:ext uri="{BB962C8B-B14F-4D97-AF65-F5344CB8AC3E}">
        <p14:creationId xmlns:p14="http://schemas.microsoft.com/office/powerpoint/2010/main" val="3480140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Contracts written for one year to ~8/2014 </a:t>
            </a:r>
          </a:p>
          <a:p>
            <a:r>
              <a:rPr lang="en-US" dirty="0" smtClean="0"/>
              <a:t>ALERT will request no cost extension from DHS to ~2/2015</a:t>
            </a:r>
          </a:p>
          <a:p>
            <a:r>
              <a:rPr lang="en-US" dirty="0" smtClean="0"/>
              <a:t>Scanning on 9/30</a:t>
            </a:r>
          </a:p>
          <a:p>
            <a:pPr lvl="1"/>
            <a:r>
              <a:rPr lang="en-US" dirty="0" smtClean="0"/>
              <a:t>Use TO3 data for now</a:t>
            </a:r>
          </a:p>
          <a:p>
            <a:r>
              <a:rPr lang="en-US" dirty="0" smtClean="0"/>
              <a:t>~6 weeks before end of project</a:t>
            </a:r>
          </a:p>
          <a:p>
            <a:pPr lvl="1"/>
            <a:r>
              <a:rPr lang="en-US" dirty="0" smtClean="0"/>
              <a:t>Technical interchange</a:t>
            </a:r>
          </a:p>
          <a:p>
            <a:pPr lvl="1"/>
            <a:r>
              <a:rPr lang="en-US" dirty="0" smtClean="0"/>
              <a:t>Final reports due</a:t>
            </a:r>
          </a:p>
          <a:p>
            <a:r>
              <a:rPr lang="en-US" dirty="0" smtClean="0"/>
              <a:t>Request constant progress</a:t>
            </a:r>
          </a:p>
          <a:p>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31</a:t>
            </a:fld>
            <a:endParaRPr lang="en-US" dirty="0"/>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3800" y="1066801"/>
            <a:ext cx="1828800" cy="286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410200"/>
            <a:ext cx="2743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797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Reporting</a:t>
            </a:r>
            <a:endParaRPr lang="en-US" dirty="0"/>
          </a:p>
        </p:txBody>
      </p:sp>
      <p:sp>
        <p:nvSpPr>
          <p:cNvPr id="3" name="Content Placeholder 2"/>
          <p:cNvSpPr>
            <a:spLocks noGrp="1"/>
          </p:cNvSpPr>
          <p:nvPr>
            <p:ph idx="1"/>
          </p:nvPr>
        </p:nvSpPr>
        <p:spPr/>
        <p:txBody>
          <a:bodyPr>
            <a:normAutofit lnSpcReduction="10000"/>
          </a:bodyPr>
          <a:lstStyle/>
          <a:p>
            <a:r>
              <a:rPr lang="en-US" dirty="0" smtClean="0"/>
              <a:t>Monthly tele-conferences</a:t>
            </a:r>
          </a:p>
          <a:p>
            <a:pPr lvl="1"/>
            <a:r>
              <a:rPr lang="en-US" dirty="0" smtClean="0"/>
              <a:t>First Thursday of month, Noon ET </a:t>
            </a:r>
          </a:p>
          <a:p>
            <a:r>
              <a:rPr lang="en-US" dirty="0" smtClean="0"/>
              <a:t>Monthly status reports </a:t>
            </a:r>
          </a:p>
          <a:p>
            <a:pPr lvl="1"/>
            <a:r>
              <a:rPr lang="en-US" dirty="0" smtClean="0"/>
              <a:t>Template distributed</a:t>
            </a:r>
          </a:p>
          <a:p>
            <a:pPr lvl="1"/>
            <a:r>
              <a:rPr lang="en-US" dirty="0" smtClean="0"/>
              <a:t>Acceptable to distribute reports to team?</a:t>
            </a:r>
          </a:p>
          <a:p>
            <a:pPr lvl="1"/>
            <a:r>
              <a:rPr lang="en-US" dirty="0" smtClean="0"/>
              <a:t>Due first </a:t>
            </a:r>
            <a:r>
              <a:rPr lang="en-US" dirty="0"/>
              <a:t>Thursday of month</a:t>
            </a:r>
            <a:endParaRPr lang="en-US" dirty="0" smtClean="0"/>
          </a:p>
          <a:p>
            <a:r>
              <a:rPr lang="en-US" dirty="0" smtClean="0"/>
              <a:t>Calls/visits from technical leadership</a:t>
            </a:r>
          </a:p>
          <a:p>
            <a:pPr lvl="1"/>
            <a:r>
              <a:rPr lang="en-US" dirty="0" smtClean="0"/>
              <a:t>Crawford, Castanon, Martz</a:t>
            </a:r>
          </a:p>
          <a:p>
            <a:r>
              <a:rPr lang="en-US" dirty="0" smtClean="0"/>
              <a:t>Miscellaneous emails</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32</a:t>
            </a:fld>
            <a:endParaRPr lang="en-US" dirty="0"/>
          </a:p>
        </p:txBody>
      </p:sp>
    </p:spTree>
    <p:extLst>
      <p:ext uri="{BB962C8B-B14F-4D97-AF65-F5344CB8AC3E}">
        <p14:creationId xmlns:p14="http://schemas.microsoft.com/office/powerpoint/2010/main" val="40601813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Scope</a:t>
            </a:r>
            <a:endParaRPr lang="en-US" dirty="0"/>
          </a:p>
        </p:txBody>
      </p:sp>
      <p:sp>
        <p:nvSpPr>
          <p:cNvPr id="3" name="Content Placeholder 2"/>
          <p:cNvSpPr>
            <a:spLocks noGrp="1"/>
          </p:cNvSpPr>
          <p:nvPr>
            <p:ph idx="1"/>
          </p:nvPr>
        </p:nvSpPr>
        <p:spPr/>
        <p:txBody>
          <a:bodyPr/>
          <a:lstStyle/>
          <a:p>
            <a:r>
              <a:rPr lang="en-US" dirty="0" smtClean="0"/>
              <a:t>Execution speed + computational expense</a:t>
            </a:r>
          </a:p>
          <a:p>
            <a:r>
              <a:rPr lang="en-US" dirty="0" smtClean="0"/>
              <a:t>Equating to performance of equipment deployed by TSA</a:t>
            </a:r>
          </a:p>
          <a:p>
            <a:r>
              <a:rPr lang="en-US" dirty="0" smtClean="0"/>
              <a:t>Reconstructing CT projection data; do not want to re-run the Reconstruction Project (Task Order 3).</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33</a:t>
            </a:fld>
            <a:endParaRPr lang="en-US" dirty="0"/>
          </a:p>
        </p:txBody>
      </p:sp>
    </p:spTree>
    <p:extLst>
      <p:ext uri="{BB962C8B-B14F-4D97-AF65-F5344CB8AC3E}">
        <p14:creationId xmlns:p14="http://schemas.microsoft.com/office/powerpoint/2010/main" val="440341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Publications/Patents</a:t>
            </a:r>
            <a:endParaRPr lang="en-US" dirty="0"/>
          </a:p>
        </p:txBody>
      </p:sp>
      <p:sp>
        <p:nvSpPr>
          <p:cNvPr id="3" name="Content Placeholder 2"/>
          <p:cNvSpPr>
            <a:spLocks noGrp="1"/>
          </p:cNvSpPr>
          <p:nvPr>
            <p:ph idx="1"/>
          </p:nvPr>
        </p:nvSpPr>
        <p:spPr/>
        <p:txBody>
          <a:bodyPr/>
          <a:lstStyle/>
          <a:p>
            <a:r>
              <a:rPr lang="en-US" dirty="0" smtClean="0"/>
              <a:t>Publications permitted and encouraged</a:t>
            </a:r>
          </a:p>
          <a:p>
            <a:r>
              <a:rPr lang="en-US" dirty="0" smtClean="0"/>
              <a:t>Prior review required by ALERT</a:t>
            </a:r>
          </a:p>
          <a:p>
            <a:pPr lvl="1"/>
            <a:r>
              <a:rPr lang="en-US" dirty="0" smtClean="0"/>
              <a:t>Process denoted REAP</a:t>
            </a:r>
          </a:p>
          <a:p>
            <a:pPr lvl="1"/>
            <a:r>
              <a:rPr lang="en-US" dirty="0" smtClean="0"/>
              <a:t>Use “leads to higher false alarms” </a:t>
            </a:r>
            <a:endParaRPr lang="en-US" dirty="0"/>
          </a:p>
          <a:p>
            <a:pPr lvl="1"/>
            <a:r>
              <a:rPr lang="en-US" dirty="0" smtClean="0"/>
              <a:t>Do not say “cannot detect”</a:t>
            </a:r>
          </a:p>
          <a:p>
            <a:r>
              <a:rPr lang="en-US" dirty="0" smtClean="0"/>
              <a:t>May obtain patents on work</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34</a:t>
            </a:fld>
            <a:endParaRPr lang="en-US" dirty="0"/>
          </a:p>
        </p:txBody>
      </p:sp>
    </p:spTree>
    <p:extLst>
      <p:ext uri="{BB962C8B-B14F-4D97-AF65-F5344CB8AC3E}">
        <p14:creationId xmlns:p14="http://schemas.microsoft.com/office/powerpoint/2010/main" val="20316811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dirty="0" smtClean="0"/>
              <a:t>Statement of Work (SOW) will be converted to technical specification</a:t>
            </a:r>
          </a:p>
          <a:p>
            <a:r>
              <a:rPr lang="en-US" dirty="0" smtClean="0"/>
              <a:t>Probably will be insufficient</a:t>
            </a:r>
          </a:p>
          <a:p>
            <a:pPr lvl="1"/>
            <a:r>
              <a:rPr lang="en-US" dirty="0" smtClean="0"/>
              <a:t>Especially on rules for features and classifier</a:t>
            </a:r>
          </a:p>
          <a:p>
            <a:r>
              <a:rPr lang="en-US" dirty="0" smtClean="0"/>
              <a:t>Ask questions</a:t>
            </a:r>
          </a:p>
          <a:p>
            <a:pPr lvl="1"/>
            <a:r>
              <a:rPr lang="en-US" dirty="0" smtClean="0"/>
              <a:t>Answers will be supplied to team</a:t>
            </a:r>
            <a:endParaRPr lang="en-US" dirty="0"/>
          </a:p>
          <a:p>
            <a:pPr lvl="1"/>
            <a:r>
              <a:rPr lang="en-US" dirty="0" smtClean="0"/>
              <a:t>Technical spec revised</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35</a:t>
            </a:fld>
            <a:endParaRPr lang="en-US" dirty="0"/>
          </a:p>
        </p:txBody>
      </p:sp>
    </p:spTree>
    <p:extLst>
      <p:ext uri="{BB962C8B-B14F-4D97-AF65-F5344CB8AC3E}">
        <p14:creationId xmlns:p14="http://schemas.microsoft.com/office/powerpoint/2010/main" val="1321516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idx="1"/>
          </p:nvPr>
        </p:nvSpPr>
        <p:spPr/>
        <p:txBody>
          <a:bodyPr/>
          <a:lstStyle/>
          <a:p>
            <a:r>
              <a:rPr lang="en-US" dirty="0" smtClean="0"/>
              <a:t>Meeting at ADSA09?</a:t>
            </a:r>
          </a:p>
          <a:p>
            <a:r>
              <a:rPr lang="en-US" dirty="0" smtClean="0"/>
              <a:t>Meeting at RSNA?</a:t>
            </a:r>
          </a:p>
          <a:p>
            <a:r>
              <a:rPr lang="en-US" dirty="0" smtClean="0"/>
              <a:t>There will be unfunded participants using the data</a:t>
            </a:r>
          </a:p>
          <a:p>
            <a:r>
              <a:rPr lang="en-US" dirty="0" smtClean="0"/>
              <a:t>Contract, invoicing issues – contact John Beaty</a:t>
            </a:r>
          </a:p>
          <a:p>
            <a:r>
              <a:rPr lang="en-US" dirty="0" smtClean="0"/>
              <a:t>Technical issues – contact Castanon, Crawford, Martz</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36</a:t>
            </a:fld>
            <a:endParaRPr lang="en-US" dirty="0"/>
          </a:p>
        </p:txBody>
      </p:sp>
    </p:spTree>
    <p:extLst>
      <p:ext uri="{BB962C8B-B14F-4D97-AF65-F5344CB8AC3E}">
        <p14:creationId xmlns:p14="http://schemas.microsoft.com/office/powerpoint/2010/main" val="25190150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Furnished to ATR Developers </a:t>
            </a:r>
            <a:endParaRPr lang="en-US" dirty="0"/>
          </a:p>
        </p:txBody>
      </p:sp>
      <p:sp>
        <p:nvSpPr>
          <p:cNvPr id="3" name="Content Placeholder 2"/>
          <p:cNvSpPr>
            <a:spLocks noGrp="1"/>
          </p:cNvSpPr>
          <p:nvPr>
            <p:ph idx="1"/>
          </p:nvPr>
        </p:nvSpPr>
        <p:spPr/>
        <p:txBody>
          <a:bodyPr/>
          <a:lstStyle/>
          <a:p>
            <a:r>
              <a:rPr lang="en-US" dirty="0" smtClean="0"/>
              <a:t>Technical specification</a:t>
            </a:r>
          </a:p>
          <a:p>
            <a:r>
              <a:rPr lang="en-US" dirty="0" smtClean="0"/>
              <a:t>Database</a:t>
            </a:r>
          </a:p>
          <a:p>
            <a:pPr lvl="1"/>
            <a:r>
              <a:rPr lang="en-US" dirty="0" smtClean="0"/>
              <a:t>CT images</a:t>
            </a:r>
          </a:p>
          <a:p>
            <a:pPr lvl="1"/>
            <a:r>
              <a:rPr lang="en-US" dirty="0" smtClean="0"/>
              <a:t>Ground truth labels</a:t>
            </a:r>
          </a:p>
          <a:p>
            <a:pPr lvl="1"/>
            <a:r>
              <a:rPr lang="en-US" dirty="0" smtClean="0"/>
              <a:t>Sample ATR</a:t>
            </a:r>
          </a:p>
          <a:p>
            <a:pPr lvl="1"/>
            <a:r>
              <a:rPr lang="en-US" dirty="0" smtClean="0"/>
              <a:t>Tools for assessing detection, PD/PFA</a:t>
            </a:r>
          </a:p>
          <a:p>
            <a:r>
              <a:rPr lang="en-US" dirty="0" smtClean="0"/>
              <a:t>Access to subject matter experts</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37</a:t>
            </a:fld>
            <a:endParaRPr lang="en-US" dirty="0"/>
          </a:p>
        </p:txBody>
      </p:sp>
    </p:spTree>
    <p:extLst>
      <p:ext uri="{BB962C8B-B14F-4D97-AF65-F5344CB8AC3E}">
        <p14:creationId xmlns:p14="http://schemas.microsoft.com/office/powerpoint/2010/main" val="51228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Performer Future</a:t>
            </a:r>
          </a:p>
        </p:txBody>
      </p:sp>
      <p:sp>
        <p:nvSpPr>
          <p:cNvPr id="16387" name="Content Placeholder 2"/>
          <p:cNvSpPr>
            <a:spLocks noGrp="1"/>
          </p:cNvSpPr>
          <p:nvPr>
            <p:ph idx="1"/>
          </p:nvPr>
        </p:nvSpPr>
        <p:spPr/>
        <p:txBody>
          <a:bodyPr/>
          <a:lstStyle/>
          <a:p>
            <a:pPr eaLnBrk="1" hangingPunct="1"/>
            <a:r>
              <a:rPr lang="en-US" dirty="0" smtClean="0"/>
              <a:t>Developing vendor-neutral ATRs.</a:t>
            </a:r>
          </a:p>
          <a:p>
            <a:pPr eaLnBrk="1" hangingPunct="1"/>
            <a:r>
              <a:rPr lang="en-US" dirty="0" smtClean="0"/>
              <a:t>Working with vendors</a:t>
            </a:r>
          </a:p>
          <a:p>
            <a:pPr eaLnBrk="1" hangingPunct="1"/>
            <a:r>
              <a:rPr lang="en-US" dirty="0" smtClean="0"/>
              <a:t>Work on other modalities</a:t>
            </a:r>
          </a:p>
          <a:p>
            <a:pPr eaLnBrk="1" hangingPunct="1"/>
            <a:r>
              <a:rPr lang="en-US" dirty="0" smtClean="0"/>
              <a:t>Prediction of detection capability of future scanners</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idx="1"/>
          </p:nvPr>
        </p:nvSpPr>
        <p:spPr/>
        <p:txBody>
          <a:bodyPr/>
          <a:lstStyle/>
          <a:p>
            <a:r>
              <a:rPr lang="en-US" dirty="0" smtClean="0"/>
              <a:t>Thank you to Steve Azevedo, LLNL, for taking minutes during kickoff meeting</a:t>
            </a:r>
          </a:p>
          <a:p>
            <a:r>
              <a:rPr lang="en-US" dirty="0" smtClean="0"/>
              <a:t>There will be unfunded participants using the dataset and participating in meetings.</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39</a:t>
            </a:fld>
            <a:endParaRPr lang="en-US" dirty="0"/>
          </a:p>
        </p:txBody>
      </p:sp>
    </p:spTree>
    <p:extLst>
      <p:ext uri="{BB962C8B-B14F-4D97-AF65-F5344CB8AC3E}">
        <p14:creationId xmlns:p14="http://schemas.microsoft.com/office/powerpoint/2010/main" val="6775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Vernacular</a:t>
            </a:r>
            <a:endParaRPr lang="en-US" dirty="0"/>
          </a:p>
        </p:txBody>
      </p:sp>
      <p:sp>
        <p:nvSpPr>
          <p:cNvPr id="3" name="Content Placeholder 2"/>
          <p:cNvSpPr>
            <a:spLocks noGrp="1"/>
          </p:cNvSpPr>
          <p:nvPr>
            <p:ph idx="1"/>
          </p:nvPr>
        </p:nvSpPr>
        <p:spPr/>
        <p:txBody>
          <a:bodyPr/>
          <a:lstStyle/>
          <a:p>
            <a:r>
              <a:rPr lang="en-US" dirty="0" smtClean="0"/>
              <a:t>ATR (automated target recognition) = ATD (automated target detection)</a:t>
            </a:r>
          </a:p>
          <a:p>
            <a:r>
              <a:rPr lang="en-US" dirty="0" smtClean="0"/>
              <a:t>Targets = objects of interest</a:t>
            </a:r>
          </a:p>
          <a:p>
            <a:r>
              <a:rPr lang="en-US" dirty="0" smtClean="0"/>
              <a:t>Project names</a:t>
            </a:r>
          </a:p>
          <a:p>
            <a:pPr lvl="1"/>
            <a:r>
              <a:rPr lang="en-US" dirty="0" smtClean="0"/>
              <a:t>ATR project or initiative</a:t>
            </a:r>
          </a:p>
          <a:p>
            <a:pPr lvl="1"/>
            <a:r>
              <a:rPr lang="en-US" dirty="0" smtClean="0"/>
              <a:t>Task Order 4 (TO4)</a:t>
            </a:r>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4</a:t>
            </a:fld>
            <a:endParaRPr lang="en-US" dirty="0"/>
          </a:p>
        </p:txBody>
      </p:sp>
    </p:spTree>
    <p:extLst>
      <p:ext uri="{BB962C8B-B14F-4D97-AF65-F5344CB8AC3E}">
        <p14:creationId xmlns:p14="http://schemas.microsoft.com/office/powerpoint/2010/main" val="3895258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END</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40</a:t>
            </a:fld>
            <a:endParaRPr lang="en-US" dirty="0"/>
          </a:p>
        </p:txBody>
      </p:sp>
    </p:spTree>
    <p:extLst>
      <p:ext uri="{BB962C8B-B14F-4D97-AF65-F5344CB8AC3E}">
        <p14:creationId xmlns:p14="http://schemas.microsoft.com/office/powerpoint/2010/main" val="2626131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 PIs</a:t>
            </a:r>
            <a:endParaRPr lang="en-US" dirty="0"/>
          </a:p>
        </p:txBody>
      </p:sp>
      <p:sp>
        <p:nvSpPr>
          <p:cNvPr id="3" name="Content Placeholder 2"/>
          <p:cNvSpPr>
            <a:spLocks noGrp="1"/>
          </p:cNvSpPr>
          <p:nvPr>
            <p:ph idx="1"/>
          </p:nvPr>
        </p:nvSpPr>
        <p:spPr/>
        <p:txBody>
          <a:bodyPr>
            <a:noAutofit/>
          </a:bodyPr>
          <a:lstStyle/>
          <a:p>
            <a:r>
              <a:rPr lang="en-US" sz="1800" dirty="0" smtClean="0"/>
              <a:t>ATR</a:t>
            </a:r>
          </a:p>
          <a:p>
            <a:pPr lvl="1"/>
            <a:r>
              <a:rPr lang="en-US" sz="1400" dirty="0" smtClean="0"/>
              <a:t>Charlie Bouman – Purdue University</a:t>
            </a:r>
          </a:p>
          <a:p>
            <a:pPr lvl="1"/>
            <a:r>
              <a:rPr lang="en-US" sz="1400" dirty="0" smtClean="0"/>
              <a:t>Synho </a:t>
            </a:r>
            <a:r>
              <a:rPr lang="en-US" sz="1400" dirty="0"/>
              <a:t>Do – Massachusetts General Hospital</a:t>
            </a:r>
          </a:p>
          <a:p>
            <a:pPr lvl="1"/>
            <a:r>
              <a:rPr lang="en-US" sz="1400" dirty="0" smtClean="0"/>
              <a:t>Jens Gregor – University of Tennessee</a:t>
            </a:r>
          </a:p>
          <a:p>
            <a:pPr lvl="1"/>
            <a:r>
              <a:rPr lang="en-US" sz="1400" dirty="0" smtClean="0"/>
              <a:t>Jun Zhang – University of Wisconsin, Milwaukee</a:t>
            </a:r>
          </a:p>
          <a:p>
            <a:r>
              <a:rPr lang="en-US" sz="1800" dirty="0" smtClean="0"/>
              <a:t>Data collection</a:t>
            </a:r>
          </a:p>
          <a:p>
            <a:pPr lvl="1"/>
            <a:r>
              <a:rPr lang="en-US" sz="1400" dirty="0" smtClean="0"/>
              <a:t>Doug Boyd, Telesecurity Sciences</a:t>
            </a:r>
          </a:p>
          <a:p>
            <a:pPr lvl="1"/>
            <a:r>
              <a:rPr lang="en-US" sz="1400" dirty="0" smtClean="0"/>
              <a:t>Rick Moore, Alyssa White, </a:t>
            </a:r>
            <a:r>
              <a:rPr lang="en-US" sz="1400" dirty="0"/>
              <a:t>Massachusetts General </a:t>
            </a:r>
            <a:r>
              <a:rPr lang="en-US" sz="1400" dirty="0" smtClean="0"/>
              <a:t>Hospital</a:t>
            </a:r>
          </a:p>
          <a:p>
            <a:r>
              <a:rPr lang="en-US" sz="1800" dirty="0" smtClean="0"/>
              <a:t>Tools and ground truth</a:t>
            </a:r>
          </a:p>
          <a:p>
            <a:pPr lvl="1"/>
            <a:r>
              <a:rPr lang="en-US" sz="1400" dirty="0"/>
              <a:t>Franco </a:t>
            </a:r>
            <a:r>
              <a:rPr lang="en-US" sz="1400" dirty="0" smtClean="0"/>
              <a:t>Rupcich, Independent consultant</a:t>
            </a:r>
          </a:p>
          <a:p>
            <a:r>
              <a:rPr lang="en-US" sz="1800" dirty="0" smtClean="0"/>
              <a:t>Technical leadership</a:t>
            </a:r>
          </a:p>
          <a:p>
            <a:pPr lvl="1"/>
            <a:r>
              <a:rPr lang="en-US" sz="1400" dirty="0" smtClean="0"/>
              <a:t>David Castanon, Clem Karl, Boston University</a:t>
            </a:r>
          </a:p>
          <a:p>
            <a:pPr lvl="1"/>
            <a:r>
              <a:rPr lang="en-US" sz="1400" dirty="0" smtClean="0"/>
              <a:t>Carl Crawford, Csuptwo</a:t>
            </a:r>
          </a:p>
          <a:p>
            <a:pPr lvl="1"/>
            <a:r>
              <a:rPr lang="en-US" sz="1400" dirty="0" smtClean="0"/>
              <a:t>Harry Martz, </a:t>
            </a:r>
            <a:r>
              <a:rPr lang="en-US" sz="1400" dirty="0"/>
              <a:t>Lawrence Livermore National </a:t>
            </a:r>
            <a:r>
              <a:rPr lang="en-US" sz="1400" dirty="0" smtClean="0"/>
              <a:t>Laboratory</a:t>
            </a:r>
          </a:p>
          <a:p>
            <a:r>
              <a:rPr lang="en-US" sz="1800" dirty="0" smtClean="0"/>
              <a:t>Programmatic leadership</a:t>
            </a:r>
          </a:p>
          <a:p>
            <a:pPr lvl="1"/>
            <a:r>
              <a:rPr lang="en-US" sz="1400" dirty="0" smtClean="0"/>
              <a:t>Michael Silevitch, John Beaty, Northeastern University/ALERT</a:t>
            </a:r>
            <a:endParaRPr lang="en-US" sz="1400" dirty="0"/>
          </a:p>
        </p:txBody>
      </p:sp>
      <p:sp>
        <p:nvSpPr>
          <p:cNvPr id="6" name="Slide Number Placeholder 5"/>
          <p:cNvSpPr>
            <a:spLocks noGrp="1"/>
          </p:cNvSpPr>
          <p:nvPr>
            <p:ph type="sldNum" sz="quarter" idx="12"/>
          </p:nvPr>
        </p:nvSpPr>
        <p:spPr/>
        <p:txBody>
          <a:bodyPr/>
          <a:lstStyle/>
          <a:p>
            <a:pPr>
              <a:defRPr/>
            </a:pPr>
            <a:fld id="{45A8C18B-8AA6-4875-8755-E2A6DB5252D5}" type="slidenum">
              <a:rPr lang="en-US" smtClean="0"/>
              <a:pPr>
                <a:defRPr/>
              </a:pPr>
              <a:t>5</a:t>
            </a:fld>
            <a:endParaRPr lang="en-US" dirty="0"/>
          </a:p>
        </p:txBody>
      </p:sp>
    </p:spTree>
    <p:extLst>
      <p:ext uri="{BB962C8B-B14F-4D97-AF65-F5344CB8AC3E}">
        <p14:creationId xmlns:p14="http://schemas.microsoft.com/office/powerpoint/2010/main" val="1742637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ATR Definition</a:t>
            </a:r>
          </a:p>
        </p:txBody>
      </p:sp>
      <p:sp>
        <p:nvSpPr>
          <p:cNvPr id="3" name="Content Placeholder 2"/>
          <p:cNvSpPr>
            <a:spLocks noGrp="1"/>
          </p:cNvSpPr>
          <p:nvPr>
            <p:ph idx="1"/>
          </p:nvPr>
        </p:nvSpPr>
        <p:spPr/>
        <p:txBody>
          <a:bodyPr rtlCol="0">
            <a:normAutofit lnSpcReduction="10000"/>
          </a:bodyPr>
          <a:lstStyle/>
          <a:p>
            <a:pPr lvl="1" eaLnBrk="1" fontAlgn="auto" hangingPunct="1">
              <a:spcAft>
                <a:spcPts val="0"/>
              </a:spcAft>
              <a:buFont typeface="Arial" pitchFamily="34" charset="0"/>
              <a:buChar char="•"/>
              <a:defRPr/>
            </a:pPr>
            <a:r>
              <a:rPr lang="en-US" dirty="0" smtClean="0"/>
              <a:t>Input to ATR: 3D CT images  + projections</a:t>
            </a:r>
            <a:endParaRPr lang="en-US" dirty="0"/>
          </a:p>
          <a:p>
            <a:pPr lvl="2" eaLnBrk="1" fontAlgn="auto" hangingPunct="1">
              <a:spcAft>
                <a:spcPts val="0"/>
              </a:spcAft>
              <a:buFont typeface="Arial" pitchFamily="34" charset="0"/>
              <a:buChar char="•"/>
              <a:defRPr/>
            </a:pPr>
            <a:r>
              <a:rPr lang="en-US" dirty="0" smtClean="0"/>
              <a:t>Objects are not segmented</a:t>
            </a:r>
          </a:p>
          <a:p>
            <a:pPr lvl="2" eaLnBrk="1" fontAlgn="auto" hangingPunct="1">
              <a:spcAft>
                <a:spcPts val="0"/>
              </a:spcAft>
              <a:buFont typeface="Arial" pitchFamily="34" charset="0"/>
              <a:buChar char="•"/>
              <a:defRPr/>
            </a:pPr>
            <a:r>
              <a:rPr lang="en-US" dirty="0" smtClean="0"/>
              <a:t>Feature are not extracted </a:t>
            </a:r>
            <a:endParaRPr lang="en-US" dirty="0"/>
          </a:p>
          <a:p>
            <a:pPr lvl="1" eaLnBrk="1" fontAlgn="auto" hangingPunct="1">
              <a:spcAft>
                <a:spcPts val="0"/>
              </a:spcAft>
              <a:buFont typeface="Arial" pitchFamily="34" charset="0"/>
              <a:buChar char="•"/>
              <a:defRPr/>
            </a:pPr>
            <a:r>
              <a:rPr lang="en-US" dirty="0" smtClean="0"/>
              <a:t>CT images:</a:t>
            </a:r>
          </a:p>
          <a:p>
            <a:pPr lvl="2" eaLnBrk="1" fontAlgn="auto" hangingPunct="1">
              <a:spcAft>
                <a:spcPts val="0"/>
              </a:spcAft>
              <a:buFont typeface="Arial" pitchFamily="34" charset="0"/>
              <a:buChar char="•"/>
              <a:defRPr/>
            </a:pPr>
            <a:r>
              <a:rPr lang="en-US" dirty="0" smtClean="0"/>
              <a:t>Use supplied images</a:t>
            </a:r>
          </a:p>
          <a:p>
            <a:pPr lvl="2" eaLnBrk="1" fontAlgn="auto" hangingPunct="1">
              <a:spcAft>
                <a:spcPts val="0"/>
              </a:spcAft>
              <a:buFont typeface="Arial" pitchFamily="34" charset="0"/>
              <a:buChar char="•"/>
              <a:defRPr/>
            </a:pPr>
            <a:r>
              <a:rPr lang="en-US" dirty="0" smtClean="0"/>
              <a:t>Do not reconstruction projections to create new images</a:t>
            </a:r>
          </a:p>
          <a:p>
            <a:pPr lvl="1" eaLnBrk="1" fontAlgn="auto" hangingPunct="1">
              <a:spcAft>
                <a:spcPts val="0"/>
              </a:spcAft>
              <a:buFont typeface="Arial" pitchFamily="34" charset="0"/>
              <a:buChar char="•"/>
              <a:defRPr/>
            </a:pPr>
            <a:r>
              <a:rPr lang="en-US" dirty="0" smtClean="0"/>
              <a:t>Possible Functions: segmentation, feature extraction, CT correction, classification</a:t>
            </a:r>
          </a:p>
          <a:p>
            <a:pPr lvl="1" eaLnBrk="1" fontAlgn="auto" hangingPunct="1">
              <a:spcAft>
                <a:spcPts val="0"/>
              </a:spcAft>
              <a:buFont typeface="Arial" pitchFamily="34" charset="0"/>
              <a:buChar char="•"/>
              <a:defRPr/>
            </a:pPr>
            <a:r>
              <a:rPr lang="en-US" dirty="0" smtClean="0"/>
              <a:t>Outputs from ATR: red/green light, label images, log file</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 Implementation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Sample ATR will be supplied based on Karimi code for Segmentation Project</a:t>
            </a:r>
          </a:p>
          <a:p>
            <a:pPr lvl="1"/>
            <a:r>
              <a:rPr lang="en-US" dirty="0" smtClean="0"/>
              <a:t>Demonstrate reading FITS images, writing label images and log files</a:t>
            </a:r>
          </a:p>
          <a:p>
            <a:pPr lvl="1"/>
            <a:r>
              <a:rPr lang="en-US" dirty="0" smtClean="0"/>
              <a:t>Can rip out algorithm and insert your own</a:t>
            </a:r>
          </a:p>
          <a:p>
            <a:pPr lvl="1"/>
            <a:r>
              <a:rPr lang="en-US" dirty="0" smtClean="0"/>
              <a:t>C/Linux</a:t>
            </a:r>
          </a:p>
          <a:p>
            <a:r>
              <a:rPr lang="en-US" dirty="0" smtClean="0"/>
              <a:t>Execution time out of scope </a:t>
            </a:r>
          </a:p>
          <a:p>
            <a:r>
              <a:rPr lang="en-US" dirty="0" smtClean="0"/>
              <a:t>Do not over-train on the data or use illegal features</a:t>
            </a:r>
          </a:p>
          <a:p>
            <a:pPr lvl="1"/>
            <a:r>
              <a:rPr lang="en-US" dirty="0" smtClean="0"/>
              <a:t>Will have to discuss algorithms and training methods</a:t>
            </a:r>
            <a:endParaRPr lang="en-US" dirty="0"/>
          </a:p>
        </p:txBody>
      </p:sp>
      <p:sp>
        <p:nvSpPr>
          <p:cNvPr id="4" name="Slide Number Placeholder 3"/>
          <p:cNvSpPr>
            <a:spLocks noGrp="1"/>
          </p:cNvSpPr>
          <p:nvPr>
            <p:ph type="sldNum" sz="quarter" idx="12"/>
          </p:nvPr>
        </p:nvSpPr>
        <p:spPr/>
        <p:txBody>
          <a:bodyPr/>
          <a:lstStyle/>
          <a:p>
            <a:pPr>
              <a:defRPr/>
            </a:pPr>
            <a:fld id="{45A8C18B-8AA6-4875-8755-E2A6DB5252D5}" type="slidenum">
              <a:rPr lang="en-US" smtClean="0"/>
              <a:pPr>
                <a:defRPr/>
              </a:pPr>
              <a:t>7</a:t>
            </a:fld>
            <a:endParaRPr lang="en-US" dirty="0"/>
          </a:p>
        </p:txBody>
      </p:sp>
    </p:spTree>
    <p:extLst>
      <p:ext uri="{BB962C8B-B14F-4D97-AF65-F5344CB8AC3E}">
        <p14:creationId xmlns:p14="http://schemas.microsoft.com/office/powerpoint/2010/main" val="3718824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ext Box 6"/>
          <p:cNvSpPr txBox="1">
            <a:spLocks noChangeArrowheads="1"/>
          </p:cNvSpPr>
          <p:nvPr/>
        </p:nvSpPr>
        <p:spPr bwMode="auto">
          <a:xfrm>
            <a:off x="457200" y="2362200"/>
            <a:ext cx="1603375" cy="650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dirty="0">
                <a:solidFill>
                  <a:prstClr val="black"/>
                </a:solidFill>
                <a:latin typeface="Calibri" pitchFamily="34" charset="0"/>
              </a:rPr>
              <a:t>Multi-Path</a:t>
            </a:r>
          </a:p>
          <a:p>
            <a:r>
              <a:rPr lang="en-US" dirty="0">
                <a:solidFill>
                  <a:prstClr val="black"/>
                </a:solidFill>
                <a:latin typeface="Calibri" pitchFamily="34" charset="0"/>
              </a:rPr>
              <a:t>Segmentation</a:t>
            </a:r>
          </a:p>
        </p:txBody>
      </p:sp>
      <p:sp>
        <p:nvSpPr>
          <p:cNvPr id="577539" name="Line 7"/>
          <p:cNvSpPr>
            <a:spLocks noChangeShapeType="1"/>
          </p:cNvSpPr>
          <p:nvPr/>
        </p:nvSpPr>
        <p:spPr bwMode="auto">
          <a:xfrm>
            <a:off x="2095500" y="2671763"/>
            <a:ext cx="695325" cy="1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prstClr val="black"/>
              </a:solidFill>
            </a:endParaRPr>
          </a:p>
        </p:txBody>
      </p:sp>
      <p:sp>
        <p:nvSpPr>
          <p:cNvPr id="577540" name="Text Box 8"/>
          <p:cNvSpPr txBox="1">
            <a:spLocks noChangeArrowheads="1"/>
          </p:cNvSpPr>
          <p:nvPr/>
        </p:nvSpPr>
        <p:spPr bwMode="auto">
          <a:xfrm>
            <a:off x="2781300" y="2347913"/>
            <a:ext cx="1627188" cy="650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dirty="0">
                <a:solidFill>
                  <a:prstClr val="black"/>
                </a:solidFill>
                <a:latin typeface="Calibri" pitchFamily="34" charset="0"/>
              </a:rPr>
              <a:t>Feature</a:t>
            </a:r>
          </a:p>
          <a:p>
            <a:r>
              <a:rPr lang="en-US" dirty="0">
                <a:solidFill>
                  <a:prstClr val="black"/>
                </a:solidFill>
                <a:latin typeface="Calibri" pitchFamily="34" charset="0"/>
              </a:rPr>
              <a:t>Extraction</a:t>
            </a:r>
          </a:p>
        </p:txBody>
      </p:sp>
      <p:sp>
        <p:nvSpPr>
          <p:cNvPr id="577541" name="Line 9"/>
          <p:cNvSpPr>
            <a:spLocks noChangeShapeType="1"/>
          </p:cNvSpPr>
          <p:nvPr/>
        </p:nvSpPr>
        <p:spPr bwMode="auto">
          <a:xfrm>
            <a:off x="4457700" y="2671763"/>
            <a:ext cx="695325" cy="1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prstClr val="black"/>
              </a:solidFill>
            </a:endParaRPr>
          </a:p>
        </p:txBody>
      </p:sp>
      <p:sp>
        <p:nvSpPr>
          <p:cNvPr id="577542" name="Text Box 10"/>
          <p:cNvSpPr txBox="1">
            <a:spLocks noChangeArrowheads="1"/>
          </p:cNvSpPr>
          <p:nvPr/>
        </p:nvSpPr>
        <p:spPr bwMode="auto">
          <a:xfrm>
            <a:off x="5143500" y="2347913"/>
            <a:ext cx="1247775" cy="650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dirty="0">
                <a:solidFill>
                  <a:prstClr val="black"/>
                </a:solidFill>
                <a:latin typeface="Calibri" pitchFamily="34" charset="0"/>
              </a:rPr>
              <a:t>CT</a:t>
            </a:r>
          </a:p>
          <a:p>
            <a:r>
              <a:rPr lang="en-US" dirty="0">
                <a:solidFill>
                  <a:prstClr val="black"/>
                </a:solidFill>
                <a:latin typeface="Calibri" pitchFamily="34" charset="0"/>
              </a:rPr>
              <a:t>Correction</a:t>
            </a:r>
          </a:p>
        </p:txBody>
      </p:sp>
      <p:sp>
        <p:nvSpPr>
          <p:cNvPr id="577543" name="Line 11"/>
          <p:cNvSpPr>
            <a:spLocks noChangeShapeType="1"/>
          </p:cNvSpPr>
          <p:nvPr/>
        </p:nvSpPr>
        <p:spPr bwMode="auto">
          <a:xfrm>
            <a:off x="6438900" y="267335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prstClr val="black"/>
              </a:solidFill>
            </a:endParaRPr>
          </a:p>
        </p:txBody>
      </p:sp>
      <p:sp>
        <p:nvSpPr>
          <p:cNvPr id="577544" name="Text Box 12"/>
          <p:cNvSpPr txBox="1">
            <a:spLocks noChangeArrowheads="1"/>
          </p:cNvSpPr>
          <p:nvPr/>
        </p:nvSpPr>
        <p:spPr bwMode="auto">
          <a:xfrm>
            <a:off x="7124700" y="2484438"/>
            <a:ext cx="1023938" cy="3762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dirty="0">
                <a:solidFill>
                  <a:prstClr val="black"/>
                </a:solidFill>
                <a:latin typeface="Calibri" pitchFamily="34" charset="0"/>
              </a:rPr>
              <a:t>Classifier</a:t>
            </a:r>
          </a:p>
        </p:txBody>
      </p:sp>
      <p:sp>
        <p:nvSpPr>
          <p:cNvPr id="577545" name="Text Box 13"/>
          <p:cNvSpPr txBox="1">
            <a:spLocks noChangeArrowheads="1"/>
          </p:cNvSpPr>
          <p:nvPr/>
        </p:nvSpPr>
        <p:spPr bwMode="auto">
          <a:xfrm>
            <a:off x="198438" y="3124200"/>
            <a:ext cx="207486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dirty="0">
                <a:solidFill>
                  <a:prstClr val="black"/>
                </a:solidFill>
                <a:latin typeface="Calibri" pitchFamily="34" charset="0"/>
              </a:rPr>
              <a:t>Sheet filter/path</a:t>
            </a:r>
          </a:p>
          <a:p>
            <a:pPr algn="ctr"/>
            <a:r>
              <a:rPr lang="en-US" dirty="0">
                <a:solidFill>
                  <a:prstClr val="black"/>
                </a:solidFill>
                <a:latin typeface="Calibri" pitchFamily="34" charset="0"/>
              </a:rPr>
              <a:t>Bulk filter/path</a:t>
            </a:r>
          </a:p>
          <a:p>
            <a:pPr algn="ctr"/>
            <a:r>
              <a:rPr lang="en-US" dirty="0">
                <a:solidFill>
                  <a:prstClr val="black"/>
                </a:solidFill>
                <a:latin typeface="Calibri" pitchFamily="34" charset="0"/>
              </a:rPr>
              <a:t>Weapons filter/path</a:t>
            </a:r>
          </a:p>
          <a:p>
            <a:pPr algn="ctr"/>
            <a:endParaRPr lang="en-US" dirty="0">
              <a:solidFill>
                <a:prstClr val="black"/>
              </a:solidFill>
              <a:latin typeface="Calibri" pitchFamily="34" charset="0"/>
            </a:endParaRPr>
          </a:p>
          <a:p>
            <a:pPr algn="ctr"/>
            <a:endParaRPr lang="en-US" dirty="0">
              <a:solidFill>
                <a:prstClr val="black"/>
              </a:solidFill>
              <a:latin typeface="Calibri" pitchFamily="34" charset="0"/>
            </a:endParaRPr>
          </a:p>
          <a:p>
            <a:pPr algn="ctr"/>
            <a:endParaRPr lang="en-US" dirty="0">
              <a:solidFill>
                <a:prstClr val="black"/>
              </a:solidFill>
              <a:latin typeface="Calibri" pitchFamily="34" charset="0"/>
            </a:endParaRPr>
          </a:p>
        </p:txBody>
      </p:sp>
      <p:sp>
        <p:nvSpPr>
          <p:cNvPr id="577546" name="Text Box 14"/>
          <p:cNvSpPr txBox="1">
            <a:spLocks noChangeArrowheads="1"/>
          </p:cNvSpPr>
          <p:nvPr/>
        </p:nvSpPr>
        <p:spPr bwMode="auto">
          <a:xfrm>
            <a:off x="3025775" y="3200400"/>
            <a:ext cx="117157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dirty="0">
                <a:solidFill>
                  <a:prstClr val="black"/>
                </a:solidFill>
                <a:latin typeface="Calibri" pitchFamily="34" charset="0"/>
              </a:rPr>
              <a:t>Mass</a:t>
            </a:r>
          </a:p>
          <a:p>
            <a:pPr algn="ctr"/>
            <a:r>
              <a:rPr lang="en-US" dirty="0">
                <a:solidFill>
                  <a:prstClr val="black"/>
                </a:solidFill>
                <a:latin typeface="Calibri" pitchFamily="34" charset="0"/>
              </a:rPr>
              <a:t>Density</a:t>
            </a:r>
          </a:p>
          <a:p>
            <a:pPr algn="ctr"/>
            <a:r>
              <a:rPr lang="en-US" dirty="0">
                <a:solidFill>
                  <a:prstClr val="black"/>
                </a:solidFill>
                <a:latin typeface="Calibri" pitchFamily="34" charset="0"/>
              </a:rPr>
              <a:t>Z-effective</a:t>
            </a:r>
          </a:p>
          <a:p>
            <a:pPr algn="ctr"/>
            <a:r>
              <a:rPr lang="en-US" dirty="0">
                <a:solidFill>
                  <a:prstClr val="black"/>
                </a:solidFill>
                <a:latin typeface="Calibri" pitchFamily="34" charset="0"/>
              </a:rPr>
              <a:t>Texture</a:t>
            </a:r>
          </a:p>
          <a:p>
            <a:pPr algn="ctr"/>
            <a:r>
              <a:rPr lang="en-US" dirty="0">
                <a:solidFill>
                  <a:prstClr val="black"/>
                </a:solidFill>
                <a:latin typeface="Calibri" pitchFamily="34" charset="0"/>
              </a:rPr>
              <a:t>Volume</a:t>
            </a:r>
          </a:p>
          <a:p>
            <a:pPr algn="ctr"/>
            <a:endParaRPr lang="en-US" dirty="0">
              <a:solidFill>
                <a:prstClr val="black"/>
              </a:solidFill>
              <a:latin typeface="Calibri" pitchFamily="34" charset="0"/>
            </a:endParaRPr>
          </a:p>
          <a:p>
            <a:pPr algn="ctr"/>
            <a:endParaRPr lang="en-US" dirty="0">
              <a:solidFill>
                <a:prstClr val="black"/>
              </a:solidFill>
              <a:latin typeface="Calibri" pitchFamily="34" charset="0"/>
            </a:endParaRPr>
          </a:p>
        </p:txBody>
      </p:sp>
      <p:sp>
        <p:nvSpPr>
          <p:cNvPr id="577547" name="Text Box 15"/>
          <p:cNvSpPr txBox="1">
            <a:spLocks noChangeArrowheads="1"/>
          </p:cNvSpPr>
          <p:nvPr/>
        </p:nvSpPr>
        <p:spPr bwMode="auto">
          <a:xfrm>
            <a:off x="5262563" y="3276600"/>
            <a:ext cx="1257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dirty="0">
                <a:solidFill>
                  <a:prstClr val="black"/>
                </a:solidFill>
                <a:latin typeface="Calibri" pitchFamily="34" charset="0"/>
              </a:rPr>
              <a:t>Orientation</a:t>
            </a:r>
          </a:p>
          <a:p>
            <a:pPr algn="ctr"/>
            <a:r>
              <a:rPr lang="en-US" dirty="0">
                <a:solidFill>
                  <a:prstClr val="black"/>
                </a:solidFill>
                <a:latin typeface="Calibri" pitchFamily="34" charset="0"/>
              </a:rPr>
              <a:t>Resolution</a:t>
            </a:r>
          </a:p>
        </p:txBody>
      </p:sp>
      <p:sp>
        <p:nvSpPr>
          <p:cNvPr id="577548" name="Text Box 16"/>
          <p:cNvSpPr txBox="1">
            <a:spLocks noChangeArrowheads="1"/>
          </p:cNvSpPr>
          <p:nvPr/>
        </p:nvSpPr>
        <p:spPr bwMode="auto">
          <a:xfrm>
            <a:off x="7413625" y="3222625"/>
            <a:ext cx="1171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dirty="0">
                <a:solidFill>
                  <a:prstClr val="black"/>
                </a:solidFill>
                <a:latin typeface="Calibri" pitchFamily="34" charset="0"/>
              </a:rPr>
              <a:t>Non-linear</a:t>
            </a:r>
          </a:p>
          <a:p>
            <a:r>
              <a:rPr lang="en-US" dirty="0">
                <a:solidFill>
                  <a:prstClr val="black"/>
                </a:solidFill>
                <a:latin typeface="Calibri" pitchFamily="34" charset="0"/>
              </a:rPr>
              <a:t>thresholds</a:t>
            </a:r>
          </a:p>
        </p:txBody>
      </p:sp>
      <p:sp>
        <p:nvSpPr>
          <p:cNvPr id="577549" name="Text Box 13"/>
          <p:cNvSpPr txBox="1">
            <a:spLocks noChangeArrowheads="1"/>
          </p:cNvSpPr>
          <p:nvPr/>
        </p:nvSpPr>
        <p:spPr bwMode="auto">
          <a:xfrm>
            <a:off x="1751163" y="636588"/>
            <a:ext cx="52289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3600" dirty="0" smtClean="0">
                <a:solidFill>
                  <a:prstClr val="black"/>
                </a:solidFill>
                <a:latin typeface="Arial" charset="0"/>
              </a:rPr>
              <a:t>ATR Overview (Prior Art)</a:t>
            </a:r>
            <a:endParaRPr lang="en-US" sz="3600" dirty="0">
              <a:solidFill>
                <a:prstClr val="black"/>
              </a:solidFill>
              <a:latin typeface="Arial" charset="0"/>
            </a:endParaRPr>
          </a:p>
        </p:txBody>
      </p:sp>
      <p:sp>
        <p:nvSpPr>
          <p:cNvPr id="2" name="Slide Number Placeholder 1"/>
          <p:cNvSpPr>
            <a:spLocks noGrp="1"/>
          </p:cNvSpPr>
          <p:nvPr>
            <p:ph type="sldNum" sz="quarter" idx="12"/>
          </p:nvPr>
        </p:nvSpPr>
        <p:spPr/>
        <p:txBody>
          <a:bodyPr/>
          <a:lstStyle/>
          <a:p>
            <a:pPr>
              <a:defRPr/>
            </a:pPr>
            <a:fld id="{4EDC935B-DDF5-4AEE-88E8-9417B206E525}" type="slidenum">
              <a:rPr lang="en-US" smtClean="0">
                <a:solidFill>
                  <a:prstClr val="black">
                    <a:tint val="75000"/>
                  </a:prstClr>
                </a:solidFill>
              </a:rPr>
              <a:pPr>
                <a:defRPr/>
              </a:pPr>
              <a:t>8</a:t>
            </a:fld>
            <a:endParaRPr lang="en-US" dirty="0">
              <a:solidFill>
                <a:prstClr val="black">
                  <a:tint val="75000"/>
                </a:prstClr>
              </a:solidFill>
            </a:endParaRPr>
          </a:p>
        </p:txBody>
      </p:sp>
      <p:sp>
        <p:nvSpPr>
          <p:cNvPr id="3" name="TextBox 2"/>
          <p:cNvSpPr txBox="1"/>
          <p:nvPr/>
        </p:nvSpPr>
        <p:spPr>
          <a:xfrm>
            <a:off x="1885681" y="5295074"/>
            <a:ext cx="5144037" cy="523220"/>
          </a:xfrm>
          <a:prstGeom prst="rect">
            <a:avLst/>
          </a:prstGeom>
          <a:noFill/>
        </p:spPr>
        <p:txBody>
          <a:bodyPr wrap="none" rtlCol="0">
            <a:spAutoFit/>
          </a:bodyPr>
          <a:lstStyle/>
          <a:p>
            <a:r>
              <a:rPr lang="en-US" sz="2800" dirty="0" smtClean="0">
                <a:solidFill>
                  <a:srgbClr val="FF0000"/>
                </a:solidFill>
              </a:rPr>
              <a:t>Do something other than prior art</a:t>
            </a:r>
            <a:endParaRPr lang="en-US" sz="2800" dirty="0">
              <a:solidFill>
                <a:srgbClr val="FF0000"/>
              </a:solidFill>
            </a:endParaRPr>
          </a:p>
        </p:txBody>
      </p:sp>
    </p:spTree>
    <p:extLst>
      <p:ext uri="{BB962C8B-B14F-4D97-AF65-F5344CB8AC3E}">
        <p14:creationId xmlns:p14="http://schemas.microsoft.com/office/powerpoint/2010/main" val="802040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Rot="1" noChangeArrowheads="1"/>
          </p:cNvSpPr>
          <p:nvPr>
            <p:ph type="title"/>
          </p:nvPr>
        </p:nvSpPr>
        <p:spPr/>
        <p:txBody>
          <a:bodyPr/>
          <a:lstStyle/>
          <a:p>
            <a:r>
              <a:rPr lang="en-US" dirty="0" smtClean="0"/>
              <a:t>Features  (Prior Art)</a:t>
            </a:r>
            <a:endParaRPr lang="en-US" dirty="0"/>
          </a:p>
        </p:txBody>
      </p:sp>
      <p:sp>
        <p:nvSpPr>
          <p:cNvPr id="609283" name="Rectangle 3"/>
          <p:cNvSpPr>
            <a:spLocks noGrp="1" noChangeArrowheads="1"/>
          </p:cNvSpPr>
          <p:nvPr>
            <p:ph type="body" idx="1"/>
          </p:nvPr>
        </p:nvSpPr>
        <p:spPr>
          <a:xfrm>
            <a:off x="457200" y="1600201"/>
            <a:ext cx="8229600" cy="3733800"/>
          </a:xfrm>
        </p:spPr>
        <p:txBody>
          <a:bodyPr>
            <a:normAutofit fontScale="92500" lnSpcReduction="20000"/>
          </a:bodyPr>
          <a:lstStyle/>
          <a:p>
            <a:r>
              <a:rPr lang="en-US" dirty="0"/>
              <a:t>Mass</a:t>
            </a:r>
          </a:p>
          <a:p>
            <a:r>
              <a:rPr lang="en-US" dirty="0"/>
              <a:t>Mean: LAC, Zeff</a:t>
            </a:r>
          </a:p>
          <a:p>
            <a:r>
              <a:rPr lang="en-US" dirty="0"/>
              <a:t>Standard deviation: LAC, Zeff</a:t>
            </a:r>
          </a:p>
          <a:p>
            <a:r>
              <a:rPr lang="en-US" dirty="0"/>
              <a:t>Histograms</a:t>
            </a:r>
          </a:p>
          <a:p>
            <a:r>
              <a:rPr lang="en-US" dirty="0"/>
              <a:t>Higher-order moments</a:t>
            </a:r>
          </a:p>
          <a:p>
            <a:pPr lvl="1"/>
            <a:r>
              <a:rPr lang="en-US" dirty="0"/>
              <a:t>Skew, kurtosis, entropy</a:t>
            </a:r>
          </a:p>
          <a:p>
            <a:r>
              <a:rPr lang="en-US" dirty="0"/>
              <a:t>Texture</a:t>
            </a:r>
          </a:p>
          <a:p>
            <a:pPr lvl="1"/>
            <a:r>
              <a:rPr lang="en-US" dirty="0"/>
              <a:t>Wavelets</a:t>
            </a:r>
          </a:p>
        </p:txBody>
      </p:sp>
      <p:sp>
        <p:nvSpPr>
          <p:cNvPr id="2" name="Slide Number Placeholder 1"/>
          <p:cNvSpPr>
            <a:spLocks noGrp="1"/>
          </p:cNvSpPr>
          <p:nvPr>
            <p:ph type="sldNum" sz="quarter" idx="12"/>
          </p:nvPr>
        </p:nvSpPr>
        <p:spPr/>
        <p:txBody>
          <a:bodyPr/>
          <a:lstStyle/>
          <a:p>
            <a:pPr>
              <a:defRPr/>
            </a:pPr>
            <a:fld id="{45A8C18B-8AA6-4875-8755-E2A6DB5252D5}" type="slidenum">
              <a:rPr lang="en-US" smtClean="0"/>
              <a:pPr>
                <a:defRPr/>
              </a:pPr>
              <a:t>9</a:t>
            </a:fld>
            <a:endParaRPr lang="en-US" dirty="0"/>
          </a:p>
        </p:txBody>
      </p:sp>
      <p:sp>
        <p:nvSpPr>
          <p:cNvPr id="6" name="TextBox 5"/>
          <p:cNvSpPr txBox="1"/>
          <p:nvPr/>
        </p:nvSpPr>
        <p:spPr>
          <a:xfrm>
            <a:off x="838200" y="5556684"/>
            <a:ext cx="7402219" cy="523220"/>
          </a:xfrm>
          <a:prstGeom prst="rect">
            <a:avLst/>
          </a:prstGeom>
          <a:noFill/>
        </p:spPr>
        <p:txBody>
          <a:bodyPr wrap="none" rtlCol="0">
            <a:spAutoFit/>
          </a:bodyPr>
          <a:lstStyle/>
          <a:p>
            <a:r>
              <a:rPr lang="en-US" sz="2800" dirty="0" smtClean="0">
                <a:solidFill>
                  <a:srgbClr val="FF0000"/>
                </a:solidFill>
              </a:rPr>
              <a:t>Your responsibility to determine relevant features</a:t>
            </a:r>
            <a:endParaRPr lang="en-US" sz="2800" dirty="0">
              <a:solidFill>
                <a:srgbClr val="FF0000"/>
              </a:solidFill>
            </a:endParaRPr>
          </a:p>
        </p:txBody>
      </p:sp>
    </p:spTree>
    <p:extLst>
      <p:ext uri="{BB962C8B-B14F-4D97-AF65-F5344CB8AC3E}">
        <p14:creationId xmlns:p14="http://schemas.microsoft.com/office/powerpoint/2010/main" val="587240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3889</TotalTime>
  <Words>2560</Words>
  <Application>Microsoft Office PowerPoint</Application>
  <PresentationFormat>On-screen Show (4:3)</PresentationFormat>
  <Paragraphs>437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ATR Initiative (Task Order 4): Technical Kickoff Meeting </vt:lpstr>
      <vt:lpstr>Bottom Line</vt:lpstr>
      <vt:lpstr>Bottom Line (II)</vt:lpstr>
      <vt:lpstr>Vernacular</vt:lpstr>
      <vt:lpstr>Team - PIs</vt:lpstr>
      <vt:lpstr>ATR Definition</vt:lpstr>
      <vt:lpstr>ATR Implementation</vt:lpstr>
      <vt:lpstr>PowerPoint Presentation</vt:lpstr>
      <vt:lpstr>Features  (Prior Art)</vt:lpstr>
      <vt:lpstr>Illegal Features</vt:lpstr>
      <vt:lpstr>CT Artifacts</vt:lpstr>
      <vt:lpstr>Sample CT Images</vt:lpstr>
      <vt:lpstr>Label Images</vt:lpstr>
      <vt:lpstr>Targets</vt:lpstr>
      <vt:lpstr>Pseudo Targets</vt:lpstr>
      <vt:lpstr>Packing</vt:lpstr>
      <vt:lpstr>Scanning &amp; Data Sets</vt:lpstr>
      <vt:lpstr>Database</vt:lpstr>
      <vt:lpstr>ATR Testing</vt:lpstr>
      <vt:lpstr>Performance Metrics</vt:lpstr>
      <vt:lpstr>Detection and False Alarm</vt:lpstr>
      <vt:lpstr>More Performance Criteria</vt:lpstr>
      <vt:lpstr>File Formats</vt:lpstr>
      <vt:lpstr>Support Functions (Tools)</vt:lpstr>
      <vt:lpstr>PowerPoint Presentation</vt:lpstr>
      <vt:lpstr>Reasons for This Process</vt:lpstr>
      <vt:lpstr>Program Success</vt:lpstr>
      <vt:lpstr>ADSA – Task Order Linkage</vt:lpstr>
      <vt:lpstr>Uniqueness</vt:lpstr>
      <vt:lpstr>Collaboration</vt:lpstr>
      <vt:lpstr>Schedule</vt:lpstr>
      <vt:lpstr>Status Reporting</vt:lpstr>
      <vt:lpstr>Out of Scope</vt:lpstr>
      <vt:lpstr>Publications/Patents</vt:lpstr>
      <vt:lpstr>Additional Information</vt:lpstr>
      <vt:lpstr>Miscellaneous</vt:lpstr>
      <vt:lpstr>Furnished to ATR Developers </vt:lpstr>
      <vt:lpstr>Performer Future</vt:lpstr>
      <vt:lpstr>Miscellaneous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Order 4 Overview –  ATR Initiative</dc:title>
  <dc:creator>carl</dc:creator>
  <cp:lastModifiedBy>Crawford</cp:lastModifiedBy>
  <cp:revision>106</cp:revision>
  <cp:lastPrinted>2013-12-13T03:45:31Z</cp:lastPrinted>
  <dcterms:created xsi:type="dcterms:W3CDTF">2006-08-16T00:00:00Z</dcterms:created>
  <dcterms:modified xsi:type="dcterms:W3CDTF">2013-12-16T15:53:52Z</dcterms:modified>
</cp:coreProperties>
</file>