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338" r:id="rId3"/>
    <p:sldId id="260" r:id="rId4"/>
    <p:sldId id="358" r:id="rId5"/>
    <p:sldId id="359" r:id="rId6"/>
    <p:sldId id="383" r:id="rId7"/>
    <p:sldId id="360" r:id="rId8"/>
    <p:sldId id="384" r:id="rId9"/>
    <p:sldId id="361" r:id="rId10"/>
    <p:sldId id="285" r:id="rId11"/>
    <p:sldId id="286" r:id="rId12"/>
    <p:sldId id="288" r:id="rId13"/>
    <p:sldId id="346" r:id="rId14"/>
    <p:sldId id="388" r:id="rId15"/>
    <p:sldId id="347" r:id="rId16"/>
    <p:sldId id="398" r:id="rId17"/>
    <p:sldId id="397" r:id="rId18"/>
    <p:sldId id="366" r:id="rId19"/>
    <p:sldId id="379" r:id="rId20"/>
    <p:sldId id="400" r:id="rId21"/>
    <p:sldId id="373" r:id="rId22"/>
    <p:sldId id="375" r:id="rId23"/>
    <p:sldId id="376" r:id="rId24"/>
    <p:sldId id="369" r:id="rId25"/>
    <p:sldId id="390" r:id="rId26"/>
    <p:sldId id="289" r:id="rId27"/>
    <p:sldId id="367" r:id="rId28"/>
    <p:sldId id="399" r:id="rId29"/>
    <p:sldId id="290" r:id="rId30"/>
    <p:sldId id="291" r:id="rId31"/>
    <p:sldId id="292" r:id="rId32"/>
    <p:sldId id="293" r:id="rId33"/>
    <p:sldId id="282" r:id="rId34"/>
    <p:sldId id="302" r:id="rId35"/>
    <p:sldId id="303" r:id="rId36"/>
    <p:sldId id="304" r:id="rId37"/>
    <p:sldId id="305" r:id="rId38"/>
    <p:sldId id="307" r:id="rId39"/>
    <p:sldId id="370" r:id="rId40"/>
    <p:sldId id="310" r:id="rId41"/>
    <p:sldId id="312" r:id="rId42"/>
    <p:sldId id="313" r:id="rId43"/>
    <p:sldId id="316" r:id="rId44"/>
    <p:sldId id="317" r:id="rId45"/>
    <p:sldId id="320" r:id="rId46"/>
    <p:sldId id="321" r:id="rId47"/>
    <p:sldId id="333" r:id="rId48"/>
    <p:sldId id="394" r:id="rId49"/>
    <p:sldId id="395" r:id="rId50"/>
    <p:sldId id="351" r:id="rId51"/>
    <p:sldId id="354" r:id="rId52"/>
    <p:sldId id="356" r:id="rId53"/>
    <p:sldId id="401" r:id="rId54"/>
    <p:sldId id="403" r:id="rId55"/>
    <p:sldId id="40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ckarl" initials="w" lastIdx="2" clrIdx="0"/>
  <p:cmAuthor id="1" name="Jens Gregor" initials="JG" lastIdx="5" clrIdx="1"/>
  <p:cmAuthor id="2" name="Crawford" initials="CR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78C36-7224-4BFA-BED6-94EA4B03B339}" type="datetimeFigureOut">
              <a:rPr lang="en-US" smtClean="0"/>
              <a:t>10/27/2014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C2C33-AB8F-44A1-AFF1-FDB423B7AA1F}" type="slidenum">
              <a:rPr lang="en-US" smtClean="0"/>
              <a:t>‹#›</a:t>
            </a:fld>
            <a:endParaRPr lang="en-US" dirty="0"/>
          </a:p>
        </p:txBody>
      </p:sp>
    </p:spTree>
    <p:extLst>
      <p:ext uri="{BB962C8B-B14F-4D97-AF65-F5344CB8AC3E}">
        <p14:creationId xmlns:p14="http://schemas.microsoft.com/office/powerpoint/2010/main" val="240439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5BD2FF1-639F-41EF-BF7A-BE37D656F292}" type="slidenum">
              <a:rPr lang="en-US" smtClean="0"/>
              <a:pPr/>
              <a:t>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cover in my presentation. </a:t>
            </a:r>
            <a:r>
              <a:rPr lang="en-US" baseline="0" smtClean="0"/>
              <a:t>delete</a:t>
            </a:r>
            <a:endParaRPr lang="en-US"/>
          </a:p>
        </p:txBody>
      </p:sp>
      <p:sp>
        <p:nvSpPr>
          <p:cNvPr id="4" name="Slide Number Placeholder 3"/>
          <p:cNvSpPr>
            <a:spLocks noGrp="1"/>
          </p:cNvSpPr>
          <p:nvPr>
            <p:ph type="sldNum" sz="quarter" idx="10"/>
          </p:nvPr>
        </p:nvSpPr>
        <p:spPr/>
        <p:txBody>
          <a:bodyPr/>
          <a:lstStyle/>
          <a:p>
            <a:fld id="{AA090E92-47D7-0841-9ED4-9A723D3D41A0}" type="slidenum">
              <a:rPr lang="en-US" smtClean="0"/>
              <a:t>20</a:t>
            </a:fld>
            <a:endParaRPr lang="en-US"/>
          </a:p>
        </p:txBody>
      </p:sp>
    </p:spTree>
    <p:extLst>
      <p:ext uri="{BB962C8B-B14F-4D97-AF65-F5344CB8AC3E}">
        <p14:creationId xmlns:p14="http://schemas.microsoft.com/office/powerpoint/2010/main" val="168461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en-US" dirty="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BB65272-553C-47EC-83BF-5AA73B44439C}"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59053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2AA2D-66C6-D843-AEDB-7990243F2E71}" type="slidenum">
              <a:rPr lang="en-US" smtClean="0"/>
              <a:pPr>
                <a:defRPr/>
              </a:pPr>
              <a:t>22</a:t>
            </a:fld>
            <a:endParaRPr lang="en-US" dirty="0"/>
          </a:p>
        </p:txBody>
      </p:sp>
    </p:spTree>
    <p:extLst>
      <p:ext uri="{BB962C8B-B14F-4D97-AF65-F5344CB8AC3E}">
        <p14:creationId xmlns:p14="http://schemas.microsoft.com/office/powerpoint/2010/main" val="216313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24</a:t>
            </a:fld>
            <a:endParaRPr lang="en-US" dirty="0"/>
          </a:p>
        </p:txBody>
      </p:sp>
    </p:spTree>
    <p:extLst>
      <p:ext uri="{BB962C8B-B14F-4D97-AF65-F5344CB8AC3E}">
        <p14:creationId xmlns:p14="http://schemas.microsoft.com/office/powerpoint/2010/main" val="327393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pPr>
            <a:endParaRPr 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55CA0C4-EEC9-4D91-B9F7-00F9AE9A1BC6}"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83335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27</a:t>
            </a:fld>
            <a:endParaRPr lang="en-US" dirty="0"/>
          </a:p>
        </p:txBody>
      </p:sp>
    </p:spTree>
    <p:extLst>
      <p:ext uri="{BB962C8B-B14F-4D97-AF65-F5344CB8AC3E}">
        <p14:creationId xmlns:p14="http://schemas.microsoft.com/office/powerpoint/2010/main" val="16947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29</a:t>
            </a:fld>
            <a:endParaRPr lang="en-US" dirty="0"/>
          </a:p>
        </p:txBody>
      </p:sp>
    </p:spTree>
    <p:extLst>
      <p:ext uri="{BB962C8B-B14F-4D97-AF65-F5344CB8AC3E}">
        <p14:creationId xmlns:p14="http://schemas.microsoft.com/office/powerpoint/2010/main" val="146726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0AC517-82C1-462A-97D4-AB9A775E256A}" type="slidenum">
              <a:rPr lang="en-US">
                <a:solidFill>
                  <a:prstClr val="black"/>
                </a:solidFill>
              </a:rPr>
              <a:pPr/>
              <a:t>30</a:t>
            </a:fld>
            <a:endParaRPr lang="en-US" dirty="0">
              <a:solidFill>
                <a:prstClr val="black"/>
              </a:solidFill>
            </a:endParaRPr>
          </a:p>
        </p:txBody>
      </p:sp>
      <p:sp>
        <p:nvSpPr>
          <p:cNvPr id="578562" name="Slide Image Placeholder 1"/>
          <p:cNvSpPr>
            <a:spLocks noGrp="1" noRot="1" noChangeAspect="1" noTextEdit="1"/>
          </p:cNvSpPr>
          <p:nvPr>
            <p:ph type="sldImg"/>
          </p:nvPr>
        </p:nvSpPr>
        <p:spPr>
          <a:ln/>
        </p:spPr>
      </p:sp>
      <p:sp>
        <p:nvSpPr>
          <p:cNvPr id="578563" name="Notes Placeholder 2"/>
          <p:cNvSpPr>
            <a:spLocks noGrp="1"/>
          </p:cNvSpPr>
          <p:nvPr>
            <p:ph type="body" idx="1"/>
          </p:nvPr>
        </p:nvSpPr>
        <p:spPr/>
        <p:txBody>
          <a:bodyPr/>
          <a:lstStyle/>
          <a:p>
            <a:pPr>
              <a:spcBef>
                <a:spcPct val="0"/>
              </a:spcBef>
            </a:pPr>
            <a:endParaRPr lang="en-US" dirty="0"/>
          </a:p>
        </p:txBody>
      </p:sp>
      <p:sp>
        <p:nvSpPr>
          <p:cNvPr id="578564"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2DA54E2-BF50-423C-A853-CEB42E89B115}" type="slidenum">
              <a:rPr lang="en-US" sz="1200">
                <a:solidFill>
                  <a:prstClr val="black"/>
                </a:solidFill>
                <a:latin typeface="Calibri" pitchFamily="34" charset="0"/>
              </a:rPr>
              <a:pPr algn="r"/>
              <a:t>30</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2634565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31</a:t>
            </a:fld>
            <a:endParaRPr lang="en-US" dirty="0"/>
          </a:p>
        </p:txBody>
      </p:sp>
    </p:spTree>
    <p:extLst>
      <p:ext uri="{BB962C8B-B14F-4D97-AF65-F5344CB8AC3E}">
        <p14:creationId xmlns:p14="http://schemas.microsoft.com/office/powerpoint/2010/main" val="338074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32</a:t>
            </a:fld>
            <a:endParaRPr lang="en-US" dirty="0"/>
          </a:p>
        </p:txBody>
      </p:sp>
    </p:spTree>
    <p:extLst>
      <p:ext uri="{BB962C8B-B14F-4D97-AF65-F5344CB8AC3E}">
        <p14:creationId xmlns:p14="http://schemas.microsoft.com/office/powerpoint/2010/main" val="43555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23662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F47DAD-6730-4894-86BB-0CA9142E875E}" type="slidenum">
              <a:rPr lang="en-US" smtClean="0"/>
              <a:pPr fontAlgn="base">
                <a:spcBef>
                  <a:spcPct val="0"/>
                </a:spcBef>
                <a:spcAft>
                  <a:spcPct val="0"/>
                </a:spcAft>
                <a:defRPr/>
              </a:pPr>
              <a:t>34</a:t>
            </a:fld>
            <a:endParaRPr lang="en-US" dirty="0" smtClean="0"/>
          </a:p>
        </p:txBody>
      </p:sp>
    </p:spTree>
    <p:extLst>
      <p:ext uri="{BB962C8B-B14F-4D97-AF65-F5344CB8AC3E}">
        <p14:creationId xmlns:p14="http://schemas.microsoft.com/office/powerpoint/2010/main" val="425144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35</a:t>
            </a:fld>
            <a:endParaRPr lang="en-US" dirty="0"/>
          </a:p>
        </p:txBody>
      </p:sp>
    </p:spTree>
    <p:extLst>
      <p:ext uri="{BB962C8B-B14F-4D97-AF65-F5344CB8AC3E}">
        <p14:creationId xmlns:p14="http://schemas.microsoft.com/office/powerpoint/2010/main" val="123475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36</a:t>
            </a:fld>
            <a:endParaRPr lang="en-US" dirty="0"/>
          </a:p>
        </p:txBody>
      </p:sp>
    </p:spTree>
    <p:extLst>
      <p:ext uri="{BB962C8B-B14F-4D97-AF65-F5344CB8AC3E}">
        <p14:creationId xmlns:p14="http://schemas.microsoft.com/office/powerpoint/2010/main" val="13989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37</a:t>
            </a:fld>
            <a:endParaRPr lang="en-US" dirty="0"/>
          </a:p>
        </p:txBody>
      </p:sp>
    </p:spTree>
    <p:extLst>
      <p:ext uri="{BB962C8B-B14F-4D97-AF65-F5344CB8AC3E}">
        <p14:creationId xmlns:p14="http://schemas.microsoft.com/office/powerpoint/2010/main" val="667824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AutoNum type="arabicPeriod"/>
            </a:pPr>
            <a:endParaRPr lang="en-US" dirty="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6AE66F-524D-4F20-8E07-6CC83BA7EBF0}"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val="243755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39</a:t>
            </a:fld>
            <a:endParaRPr lang="en-US" dirty="0"/>
          </a:p>
        </p:txBody>
      </p:sp>
    </p:spTree>
    <p:extLst>
      <p:ext uri="{BB962C8B-B14F-4D97-AF65-F5344CB8AC3E}">
        <p14:creationId xmlns:p14="http://schemas.microsoft.com/office/powerpoint/2010/main" val="1386025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40</a:t>
            </a:fld>
            <a:endParaRPr lang="en-US" dirty="0"/>
          </a:p>
        </p:txBody>
      </p:sp>
    </p:spTree>
    <p:extLst>
      <p:ext uri="{BB962C8B-B14F-4D97-AF65-F5344CB8AC3E}">
        <p14:creationId xmlns:p14="http://schemas.microsoft.com/office/powerpoint/2010/main" val="262354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41</a:t>
            </a:fld>
            <a:endParaRPr lang="en-US" dirty="0"/>
          </a:p>
        </p:txBody>
      </p:sp>
    </p:spTree>
    <p:extLst>
      <p:ext uri="{BB962C8B-B14F-4D97-AF65-F5344CB8AC3E}">
        <p14:creationId xmlns:p14="http://schemas.microsoft.com/office/powerpoint/2010/main" val="1638271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42</a:t>
            </a:fld>
            <a:endParaRPr lang="en-US" dirty="0"/>
          </a:p>
        </p:txBody>
      </p:sp>
    </p:spTree>
    <p:extLst>
      <p:ext uri="{BB962C8B-B14F-4D97-AF65-F5344CB8AC3E}">
        <p14:creationId xmlns:p14="http://schemas.microsoft.com/office/powerpoint/2010/main" val="404735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43</a:t>
            </a:fld>
            <a:endParaRPr lang="en-US" dirty="0"/>
          </a:p>
        </p:txBody>
      </p:sp>
    </p:spTree>
    <p:extLst>
      <p:ext uri="{BB962C8B-B14F-4D97-AF65-F5344CB8AC3E}">
        <p14:creationId xmlns:p14="http://schemas.microsoft.com/office/powerpoint/2010/main" val="227863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pPr>
            <a:endParaRPr lang="en-US" dirty="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582B82-2037-410F-A4C4-F1A6A72FD388}"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1303629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44</a:t>
            </a:fld>
            <a:endParaRPr lang="en-US" dirty="0"/>
          </a:p>
        </p:txBody>
      </p:sp>
    </p:spTree>
    <p:extLst>
      <p:ext uri="{BB962C8B-B14F-4D97-AF65-F5344CB8AC3E}">
        <p14:creationId xmlns:p14="http://schemas.microsoft.com/office/powerpoint/2010/main" val="2279756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45</a:t>
            </a:fld>
            <a:endParaRPr lang="en-US" dirty="0"/>
          </a:p>
        </p:txBody>
      </p:sp>
    </p:spTree>
    <p:extLst>
      <p:ext uri="{BB962C8B-B14F-4D97-AF65-F5344CB8AC3E}">
        <p14:creationId xmlns:p14="http://schemas.microsoft.com/office/powerpoint/2010/main" val="2153291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BC0637-2729-4A51-873E-450247E30CB6}" type="slidenum">
              <a:rPr lang="en-US" smtClean="0"/>
              <a:pPr fontAlgn="base">
                <a:spcBef>
                  <a:spcPct val="0"/>
                </a:spcBef>
                <a:spcAft>
                  <a:spcPct val="0"/>
                </a:spcAft>
                <a:defRPr/>
              </a:pPr>
              <a:t>46</a:t>
            </a:fld>
            <a:endParaRPr lang="en-US" dirty="0" smtClean="0"/>
          </a:p>
        </p:txBody>
      </p:sp>
    </p:spTree>
    <p:extLst>
      <p:ext uri="{BB962C8B-B14F-4D97-AF65-F5344CB8AC3E}">
        <p14:creationId xmlns:p14="http://schemas.microsoft.com/office/powerpoint/2010/main" val="2186921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2AA2D-66C6-D843-AEDB-7990243F2E71}" type="slidenum">
              <a:rPr lang="en-US" smtClean="0"/>
              <a:pPr>
                <a:defRPr/>
              </a:pPr>
              <a:t>47</a:t>
            </a:fld>
            <a:endParaRPr lang="en-US" dirty="0"/>
          </a:p>
        </p:txBody>
      </p:sp>
    </p:spTree>
    <p:extLst>
      <p:ext uri="{BB962C8B-B14F-4D97-AF65-F5344CB8AC3E}">
        <p14:creationId xmlns:p14="http://schemas.microsoft.com/office/powerpoint/2010/main" val="345758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10</a:t>
            </a:fld>
            <a:endParaRPr lang="en-US" dirty="0"/>
          </a:p>
        </p:txBody>
      </p:sp>
    </p:spTree>
    <p:extLst>
      <p:ext uri="{BB962C8B-B14F-4D97-AF65-F5344CB8AC3E}">
        <p14:creationId xmlns:p14="http://schemas.microsoft.com/office/powerpoint/2010/main" val="361491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11</a:t>
            </a:fld>
            <a:endParaRPr lang="en-US" dirty="0"/>
          </a:p>
        </p:txBody>
      </p:sp>
    </p:spTree>
    <p:extLst>
      <p:ext uri="{BB962C8B-B14F-4D97-AF65-F5344CB8AC3E}">
        <p14:creationId xmlns:p14="http://schemas.microsoft.com/office/powerpoint/2010/main" val="31308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12</a:t>
            </a:fld>
            <a:endParaRPr lang="en-US" dirty="0"/>
          </a:p>
        </p:txBody>
      </p:sp>
    </p:spTree>
    <p:extLst>
      <p:ext uri="{BB962C8B-B14F-4D97-AF65-F5344CB8AC3E}">
        <p14:creationId xmlns:p14="http://schemas.microsoft.com/office/powerpoint/2010/main" val="304810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13</a:t>
            </a:fld>
            <a:endParaRPr lang="en-US" dirty="0"/>
          </a:p>
        </p:txBody>
      </p:sp>
    </p:spTree>
    <p:extLst>
      <p:ext uri="{BB962C8B-B14F-4D97-AF65-F5344CB8AC3E}">
        <p14:creationId xmlns:p14="http://schemas.microsoft.com/office/powerpoint/2010/main" val="117017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15</a:t>
            </a:fld>
            <a:endParaRPr lang="en-US" dirty="0"/>
          </a:p>
        </p:txBody>
      </p:sp>
    </p:spTree>
    <p:extLst>
      <p:ext uri="{BB962C8B-B14F-4D97-AF65-F5344CB8AC3E}">
        <p14:creationId xmlns:p14="http://schemas.microsoft.com/office/powerpoint/2010/main" val="152932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05095E6-82D2-4436-B7FF-2E28A07DD71D}" type="slidenum">
              <a:rPr lang="en-US" smtClean="0"/>
              <a:pPr>
                <a:defRPr/>
              </a:pPr>
              <a:t>18</a:t>
            </a:fld>
            <a:endParaRPr lang="en-US" dirty="0"/>
          </a:p>
        </p:txBody>
      </p:sp>
    </p:spTree>
    <p:extLst>
      <p:ext uri="{BB962C8B-B14F-4D97-AF65-F5344CB8AC3E}">
        <p14:creationId xmlns:p14="http://schemas.microsoft.com/office/powerpoint/2010/main" val="146787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06B084-0F6A-4B82-B3AF-652DFD5D0006}" type="datetime1">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16B21-AD8F-436B-9EF0-1F4A299597FB}" type="datetime1">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F3678-375B-4FE8-B7C8-6782426D2C46}" type="datetime1">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244D4-D5A5-49FA-AB4B-1EAAD42AD396}" type="datetime1">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CCDFE-CCD0-4AFA-97F3-2BA167C807B6}" type="datetime1">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D542E-0EAA-4AE7-ACEE-EEF8DDE76C94}" type="datetime1">
              <a:rPr lang="en-US" smtClean="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9EB057-491F-4E13-B693-45D801ADF101}" type="datetime1">
              <a:rPr lang="en-US" smtClean="0"/>
              <a:t>10/27/2014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00CD6-EEDA-4C20-8CCE-382B1DD11A25}" type="datetime1">
              <a:rPr lang="en-US" smtClean="0"/>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C2325-8413-43A5-B9C7-770BDA7C4116}" type="datetime1">
              <a:rPr lang="en-US" smtClean="0"/>
              <a:t>10/27/2014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FB67A-29CA-4E06-8166-5DE7A7D15E91}" type="datetime1">
              <a:rPr lang="en-US" smtClean="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67F04-8D9B-42F9-89ED-3C27A6EE5A0B}" type="datetime1">
              <a:rPr lang="en-US" smtClean="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1E54E-C59A-4820-AEF8-908DF3428318}" type="datetime1">
              <a:rPr lang="en-US" smtClean="0"/>
              <a:t>10/27/2014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surveymonkey.com/s/TaskOrder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27025" y="2573338"/>
            <a:ext cx="8229600" cy="1143000"/>
          </a:xfrm>
        </p:spPr>
        <p:txBody>
          <a:bodyPr>
            <a:normAutofit fontScale="90000"/>
          </a:bodyPr>
          <a:lstStyle/>
          <a:p>
            <a:pPr eaLnBrk="1" hangingPunct="1">
              <a:defRPr/>
            </a:pPr>
            <a:r>
              <a:rPr lang="en-US" dirty="0" smtClean="0"/>
              <a:t>ATR Project:</a:t>
            </a:r>
            <a:br>
              <a:rPr lang="en-US" dirty="0" smtClean="0"/>
            </a:br>
            <a:r>
              <a:rPr lang="en-US" dirty="0" smtClean="0"/>
              <a:t>Project Overview &amp; </a:t>
            </a:r>
            <a:br>
              <a:rPr lang="en-US" dirty="0" smtClean="0"/>
            </a:br>
            <a:r>
              <a:rPr lang="en-US" dirty="0" smtClean="0"/>
              <a:t>CT Dataset</a:t>
            </a:r>
            <a:br>
              <a:rPr lang="en-US" dirty="0" smtClean="0"/>
            </a:br>
            <a:r>
              <a:rPr lang="en-US" sz="4000" dirty="0" smtClean="0"/>
              <a:t/>
            </a:r>
            <a:br>
              <a:rPr lang="en-US" sz="4000" dirty="0" smtClean="0"/>
            </a:br>
            <a:r>
              <a:rPr lang="en-US" sz="4000" dirty="0" smtClean="0"/>
              <a:t/>
            </a:r>
            <a:br>
              <a:rPr lang="en-US" sz="4000" dirty="0" smtClean="0"/>
            </a:br>
            <a:r>
              <a:rPr lang="en-US" sz="2400" dirty="0" smtClean="0"/>
              <a:t> </a:t>
            </a:r>
            <a:r>
              <a:rPr lang="en-US" sz="4000" dirty="0" smtClean="0"/>
              <a:t/>
            </a:r>
            <a:br>
              <a:rPr lang="en-US" sz="4000" dirty="0" smtClean="0"/>
            </a:br>
            <a:r>
              <a:rPr lang="en-US" sz="2400" dirty="0" smtClean="0"/>
              <a:t/>
            </a:r>
            <a:br>
              <a:rPr lang="en-US" sz="2400" dirty="0" smtClean="0"/>
            </a:br>
            <a:r>
              <a:rPr lang="en-US" sz="2400" dirty="0" smtClean="0"/>
              <a:t>Carl Crawford, Csuptwo</a:t>
            </a:r>
            <a:br>
              <a:rPr lang="en-US" sz="2400" dirty="0" smtClean="0"/>
            </a:br>
            <a:r>
              <a:rPr lang="en-US" sz="2400" dirty="0" smtClean="0"/>
              <a:t>Clem Karl, </a:t>
            </a:r>
            <a:r>
              <a:rPr lang="en-US" sz="2400" dirty="0"/>
              <a:t>Boston University</a:t>
            </a:r>
            <a:br>
              <a:rPr lang="en-US" sz="2400" dirty="0"/>
            </a:br>
            <a:r>
              <a:rPr lang="en-US" sz="2400" dirty="0"/>
              <a:t>Harry Martz, Lawrence Livermore National Laboratory</a:t>
            </a:r>
            <a:r>
              <a:rPr lang="en-US" sz="2400" dirty="0" smtClean="0"/>
              <a:t/>
            </a:r>
            <a:br>
              <a:rPr lang="en-US" sz="2400" dirty="0" smtClean="0"/>
            </a:br>
            <a:endParaRPr lang="en-US" sz="24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7354840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 Project - Bottom </a:t>
            </a:r>
            <a:r>
              <a:rPr lang="en-US" dirty="0" smtClean="0"/>
              <a:t>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Develop automated target recognition (ATR) algorithm to detect targets in scans on a medical CT scanner</a:t>
            </a:r>
          </a:p>
          <a:p>
            <a:r>
              <a:rPr lang="en-US" dirty="0" smtClean="0"/>
              <a:t>Input = 3D CT data + projections</a:t>
            </a:r>
          </a:p>
          <a:p>
            <a:r>
              <a:rPr lang="en-US" dirty="0" smtClean="0"/>
              <a:t>Output = 3D label image (i.e., a “mask”) indicating pixels of detected targets</a:t>
            </a:r>
          </a:p>
          <a:p>
            <a:r>
              <a:rPr lang="en-US" dirty="0" smtClean="0"/>
              <a:t>Targets</a:t>
            </a:r>
          </a:p>
          <a:p>
            <a:pPr lvl="1"/>
            <a:r>
              <a:rPr lang="en-US" dirty="0" smtClean="0"/>
              <a:t>Saline, modeling clay, rubber sheets</a:t>
            </a:r>
          </a:p>
          <a:p>
            <a:r>
              <a:rPr lang="en-US" dirty="0" smtClean="0"/>
              <a:t>Detection of objects in ATRs</a:t>
            </a:r>
          </a:p>
          <a:p>
            <a:pPr lvl="1"/>
            <a:r>
              <a:rPr lang="en-US" dirty="0" smtClean="0"/>
              <a:t>Defined in terms of recall and precision</a:t>
            </a:r>
          </a:p>
          <a:p>
            <a:pPr lvl="1"/>
            <a:r>
              <a:rPr lang="en-US" dirty="0" smtClean="0"/>
              <a:t>Determined using a ground truth label image and automated scoring tools</a:t>
            </a:r>
          </a:p>
          <a:p>
            <a:r>
              <a:rPr lang="en-US" dirty="0" smtClean="0"/>
              <a:t>Scoring of ATRs</a:t>
            </a:r>
          </a:p>
          <a:p>
            <a:pPr lvl="1"/>
            <a:r>
              <a:rPr lang="en-US" dirty="0" smtClean="0"/>
              <a:t>Probability of detection (PD) &gt; 90% (all targets + pseudo target sheets)</a:t>
            </a:r>
          </a:p>
          <a:p>
            <a:pPr lvl="1"/>
            <a:r>
              <a:rPr lang="en-US" dirty="0" smtClean="0"/>
              <a:t>Probability of false alarm (PFA) &lt; 10</a:t>
            </a:r>
            <a:r>
              <a:rPr lang="en-US" dirty="0" smtClean="0"/>
              <a:t>%</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10</a:t>
            </a:fld>
            <a:endParaRPr lang="en-US" dirty="0"/>
          </a:p>
        </p:txBody>
      </p:sp>
    </p:spTree>
    <p:extLst>
      <p:ext uri="{BB962C8B-B14F-4D97-AF65-F5344CB8AC3E}">
        <p14:creationId xmlns:p14="http://schemas.microsoft.com/office/powerpoint/2010/main" val="134320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 Project - Bottom </a:t>
            </a:r>
            <a:r>
              <a:rPr lang="en-US" dirty="0" smtClean="0"/>
              <a:t>Line (II)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Prior art methods are proprietary and classified</a:t>
            </a:r>
          </a:p>
          <a:p>
            <a:pPr lvl="1"/>
            <a:r>
              <a:rPr lang="en-US" dirty="0" smtClean="0"/>
              <a:t>Will not know if results are better</a:t>
            </a:r>
          </a:p>
          <a:p>
            <a:r>
              <a:rPr lang="en-US" dirty="0" smtClean="0"/>
              <a:t>Success</a:t>
            </a:r>
          </a:p>
          <a:p>
            <a:pPr lvl="1"/>
            <a:r>
              <a:rPr lang="en-US" dirty="0" smtClean="0"/>
              <a:t>Understanding ATR problem</a:t>
            </a:r>
          </a:p>
          <a:p>
            <a:pPr lvl="1"/>
            <a:r>
              <a:rPr lang="en-US" dirty="0" smtClean="0"/>
              <a:t>Being able to work with </a:t>
            </a:r>
            <a:r>
              <a:rPr lang="en-US" dirty="0" smtClean="0"/>
              <a:t>vendors in </a:t>
            </a:r>
            <a:r>
              <a:rPr lang="en-US" dirty="0" smtClean="0"/>
              <a:t>the future</a:t>
            </a:r>
          </a:p>
          <a:p>
            <a:pPr lvl="1"/>
            <a:r>
              <a:rPr lang="en-US" dirty="0"/>
              <a:t>Solving detecting difficult cases more important than trying to detect easy </a:t>
            </a:r>
            <a:r>
              <a:rPr lang="en-US" dirty="0" smtClean="0"/>
              <a:t>cases</a:t>
            </a:r>
          </a:p>
          <a:p>
            <a:pPr lvl="1"/>
            <a:r>
              <a:rPr lang="en-US" dirty="0" smtClean="0"/>
              <a:t>Putting database into public domain</a:t>
            </a:r>
            <a:endParaRPr lang="en-US" dirty="0" smtClean="0"/>
          </a:p>
          <a:p>
            <a:r>
              <a:rPr lang="en-US" dirty="0" smtClean="0"/>
              <a:t>Sample ATR, scoring programs supplied to reduce development efforts</a:t>
            </a:r>
          </a:p>
          <a:p>
            <a:r>
              <a:rPr lang="en-US" dirty="0" smtClean="0"/>
              <a:t>Bibliography supplied of prior art</a:t>
            </a:r>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11</a:t>
            </a:fld>
            <a:endParaRPr lang="en-US" dirty="0"/>
          </a:p>
        </p:txBody>
      </p:sp>
    </p:spTree>
    <p:extLst>
      <p:ext uri="{BB962C8B-B14F-4D97-AF65-F5344CB8AC3E}">
        <p14:creationId xmlns:p14="http://schemas.microsoft.com/office/powerpoint/2010/main" val="993438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a:t>
            </a:r>
            <a:endParaRPr lang="en-US" dirty="0"/>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sz="1800" dirty="0" smtClean="0"/>
              <a:t>ATR developers</a:t>
            </a:r>
          </a:p>
          <a:p>
            <a:pPr lvl="1"/>
            <a:r>
              <a:rPr lang="en-US" sz="1400" dirty="0"/>
              <a:t>Purdue </a:t>
            </a:r>
            <a:r>
              <a:rPr lang="en-US" sz="1400" dirty="0" smtClean="0"/>
              <a:t>University</a:t>
            </a:r>
            <a:r>
              <a:rPr lang="en-US" sz="1400" dirty="0"/>
              <a:t>: Dong </a:t>
            </a:r>
            <a:r>
              <a:rPr lang="en-US" sz="1400" dirty="0" err="1"/>
              <a:t>Hye</a:t>
            </a:r>
            <a:r>
              <a:rPr lang="en-US" sz="1400" dirty="0"/>
              <a:t> </a:t>
            </a:r>
            <a:r>
              <a:rPr lang="en-US" sz="1400" dirty="0" smtClean="0"/>
              <a:t>Ye, Charlie Bouman</a:t>
            </a:r>
            <a:r>
              <a:rPr lang="en-US" sz="1400" dirty="0"/>
              <a:t>, Pengchong Jin</a:t>
            </a:r>
            <a:endParaRPr lang="en-US" sz="1400" dirty="0" smtClean="0"/>
          </a:p>
          <a:p>
            <a:pPr lvl="1"/>
            <a:r>
              <a:rPr lang="en-US" sz="1400" dirty="0" smtClean="0"/>
              <a:t>Massachusetts </a:t>
            </a:r>
            <a:r>
              <a:rPr lang="en-US" sz="1400" dirty="0"/>
              <a:t>General </a:t>
            </a:r>
            <a:r>
              <a:rPr lang="en-US" sz="1400" dirty="0" smtClean="0"/>
              <a:t>Hospital/Harvard; Synho Do</a:t>
            </a:r>
            <a:endParaRPr lang="en-US" sz="1400" dirty="0"/>
          </a:p>
          <a:p>
            <a:pPr lvl="1"/>
            <a:r>
              <a:rPr lang="en-US" sz="1400" dirty="0" smtClean="0"/>
              <a:t>University of Tennessee:  </a:t>
            </a:r>
            <a:r>
              <a:rPr lang="en-US" sz="1400" dirty="0"/>
              <a:t>Jens </a:t>
            </a:r>
            <a:r>
              <a:rPr lang="en-US" sz="1400" dirty="0" smtClean="0"/>
              <a:t>Gregor</a:t>
            </a:r>
          </a:p>
          <a:p>
            <a:pPr lvl="1"/>
            <a:r>
              <a:rPr lang="en-US" sz="1400" dirty="0" smtClean="0"/>
              <a:t>University of Wisconsin</a:t>
            </a:r>
            <a:r>
              <a:rPr lang="en-US" sz="1400" dirty="0"/>
              <a:t>:</a:t>
            </a:r>
            <a:r>
              <a:rPr lang="en-US" sz="1400" dirty="0" smtClean="0"/>
              <a:t> </a:t>
            </a:r>
            <a:r>
              <a:rPr lang="en-US" sz="1400" dirty="0"/>
              <a:t>Jun Zhang, Laura Drake, </a:t>
            </a:r>
            <a:r>
              <a:rPr lang="en-US" sz="1400" dirty="0" err="1"/>
              <a:t>Hongquan</a:t>
            </a:r>
            <a:r>
              <a:rPr lang="en-US" sz="1400" dirty="0"/>
              <a:t> </a:t>
            </a:r>
            <a:r>
              <a:rPr lang="en-US" sz="1400" dirty="0" err="1"/>
              <a:t>Zuo</a:t>
            </a:r>
            <a:endParaRPr lang="en-US" sz="1400" dirty="0" smtClean="0"/>
          </a:p>
          <a:p>
            <a:pPr lvl="1"/>
            <a:r>
              <a:rPr lang="en-US" sz="1400" dirty="0" smtClean="0"/>
              <a:t>Lawrence </a:t>
            </a:r>
            <a:r>
              <a:rPr lang="en-US" sz="1400" dirty="0"/>
              <a:t>Livermore National Laboratory: Philip Top, Ana Paula Sales, </a:t>
            </a:r>
            <a:r>
              <a:rPr lang="en-US" sz="1400" dirty="0" err="1"/>
              <a:t>Hyojin</a:t>
            </a:r>
            <a:r>
              <a:rPr lang="en-US" sz="1400" dirty="0"/>
              <a:t> Kim, Steve Azevedo, Harry Martz</a:t>
            </a:r>
            <a:endParaRPr lang="en-US" sz="1400" dirty="0" smtClean="0"/>
          </a:p>
          <a:p>
            <a:r>
              <a:rPr lang="en-US" sz="1800" dirty="0" smtClean="0"/>
              <a:t>Data </a:t>
            </a:r>
            <a:r>
              <a:rPr lang="en-US" sz="1800" dirty="0" smtClean="0"/>
              <a:t>collection, database</a:t>
            </a:r>
            <a:endParaRPr lang="en-US" sz="1800" dirty="0" smtClean="0"/>
          </a:p>
          <a:p>
            <a:pPr lvl="1"/>
            <a:r>
              <a:rPr lang="en-US" sz="1400" dirty="0" smtClean="0"/>
              <a:t>Doug Boyd, Sam Song, </a:t>
            </a:r>
            <a:r>
              <a:rPr lang="en-US" sz="1400" dirty="0"/>
              <a:t>Tip </a:t>
            </a:r>
            <a:r>
              <a:rPr lang="en-US" sz="1400" dirty="0" smtClean="0"/>
              <a:t>Partridge, </a:t>
            </a:r>
            <a:r>
              <a:rPr lang="en-US" sz="1400" dirty="0" err="1" smtClean="0"/>
              <a:t>Telesecurity</a:t>
            </a:r>
            <a:r>
              <a:rPr lang="en-US" sz="1400" dirty="0" smtClean="0"/>
              <a:t> Sciences</a:t>
            </a:r>
          </a:p>
          <a:p>
            <a:pPr lvl="1"/>
            <a:r>
              <a:rPr lang="en-US" sz="1400" dirty="0" smtClean="0"/>
              <a:t>Rick Moore, Alyssa White, </a:t>
            </a:r>
            <a:r>
              <a:rPr lang="en-US" sz="1400" dirty="0"/>
              <a:t>Massachusetts General </a:t>
            </a:r>
            <a:r>
              <a:rPr lang="en-US" sz="1400" dirty="0" smtClean="0"/>
              <a:t>Hospital/ALERT</a:t>
            </a:r>
          </a:p>
          <a:p>
            <a:pPr lvl="1"/>
            <a:r>
              <a:rPr lang="en-US" sz="1400" dirty="0"/>
              <a:t>Steve </a:t>
            </a:r>
            <a:r>
              <a:rPr lang="en-US" sz="1400" dirty="0" err="1" smtClean="0"/>
              <a:t>Skrzypkowiak</a:t>
            </a:r>
            <a:r>
              <a:rPr lang="en-US" sz="1400" dirty="0" smtClean="0"/>
              <a:t>, DHS </a:t>
            </a:r>
          </a:p>
          <a:p>
            <a:r>
              <a:rPr lang="en-US" sz="1800" dirty="0" smtClean="0"/>
              <a:t>Tools, ground truth, database</a:t>
            </a:r>
            <a:endParaRPr lang="en-US" sz="1800" dirty="0" smtClean="0"/>
          </a:p>
          <a:p>
            <a:pPr lvl="1"/>
            <a:r>
              <a:rPr lang="en-US" sz="1400" dirty="0"/>
              <a:t>Franco </a:t>
            </a:r>
            <a:r>
              <a:rPr lang="en-US" sz="1400" dirty="0" smtClean="0"/>
              <a:t>Rupcich, Independent consultant (</a:t>
            </a:r>
            <a:r>
              <a:rPr lang="en-US" sz="1400" dirty="0"/>
              <a:t>PHD with Taly </a:t>
            </a:r>
            <a:r>
              <a:rPr lang="en-US" sz="1400" dirty="0" smtClean="0"/>
              <a:t>Gilat-Schmidt)</a:t>
            </a:r>
          </a:p>
          <a:p>
            <a:r>
              <a:rPr lang="en-US" sz="1800" dirty="0" smtClean="0"/>
              <a:t>Technical leadership</a:t>
            </a:r>
          </a:p>
          <a:p>
            <a:pPr lvl="1"/>
            <a:r>
              <a:rPr lang="en-US" sz="1400" dirty="0" smtClean="0"/>
              <a:t>David Castanon, Clem Karl, Boston University</a:t>
            </a:r>
          </a:p>
          <a:p>
            <a:pPr lvl="1"/>
            <a:r>
              <a:rPr lang="en-US" sz="1400" dirty="0" smtClean="0"/>
              <a:t>Carl Crawford, Csuptwo</a:t>
            </a:r>
          </a:p>
          <a:p>
            <a:pPr lvl="1"/>
            <a:r>
              <a:rPr lang="en-US" sz="1400" dirty="0" smtClean="0"/>
              <a:t>Harry Martz, </a:t>
            </a:r>
            <a:r>
              <a:rPr lang="en-US" sz="1400" dirty="0"/>
              <a:t>Lawrence Livermore National </a:t>
            </a:r>
            <a:r>
              <a:rPr lang="en-US" sz="1400" dirty="0" smtClean="0"/>
              <a:t>Laboratory</a:t>
            </a:r>
          </a:p>
          <a:p>
            <a:r>
              <a:rPr lang="en-US" sz="1800" dirty="0" smtClean="0"/>
              <a:t>Programmatic leadership</a:t>
            </a:r>
          </a:p>
          <a:p>
            <a:pPr lvl="1"/>
            <a:r>
              <a:rPr lang="en-US" sz="1400" dirty="0" smtClean="0"/>
              <a:t>Michael Silevitch, John Beaty, Ralf Birken, Northeastern University/ALERT</a:t>
            </a:r>
            <a:endParaRPr lang="en-US" sz="1400" dirty="0"/>
          </a:p>
        </p:txBody>
      </p:sp>
      <p:sp>
        <p:nvSpPr>
          <p:cNvPr id="6" name="Slide Number Placeholder 5"/>
          <p:cNvSpPr>
            <a:spLocks noGrp="1"/>
          </p:cNvSpPr>
          <p:nvPr>
            <p:ph type="sldNum" sz="quarter" idx="12"/>
          </p:nvPr>
        </p:nvSpPr>
        <p:spPr/>
        <p:txBody>
          <a:bodyPr/>
          <a:lstStyle/>
          <a:p>
            <a:pPr>
              <a:defRPr/>
            </a:pPr>
            <a:fld id="{45A8C18B-8AA6-4875-8755-E2A6DB5252D5}" type="slidenum">
              <a:rPr lang="en-US" smtClean="0"/>
              <a:pPr>
                <a:defRPr/>
              </a:pPr>
              <a:t>12</a:t>
            </a:fld>
            <a:endParaRPr lang="en-US" dirty="0"/>
          </a:p>
        </p:txBody>
      </p:sp>
    </p:spTree>
    <p:extLst>
      <p:ext uri="{BB962C8B-B14F-4D97-AF65-F5344CB8AC3E}">
        <p14:creationId xmlns:p14="http://schemas.microsoft.com/office/powerpoint/2010/main" val="306721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Saline: ~1035 – 1150 MHU</a:t>
            </a:r>
          </a:p>
          <a:p>
            <a:pPr lvl="1"/>
            <a:r>
              <a:rPr lang="en-US" dirty="0" smtClean="0"/>
              <a:t>3.5%, 10%, 15% concentrations</a:t>
            </a:r>
          </a:p>
          <a:p>
            <a:pPr lvl="1"/>
            <a:r>
              <a:rPr lang="en-US" dirty="0" smtClean="0"/>
              <a:t>Container not part of target; only the saline</a:t>
            </a:r>
          </a:p>
          <a:p>
            <a:r>
              <a:rPr lang="en-US" dirty="0" smtClean="0"/>
              <a:t>Modeling (polymer) clay</a:t>
            </a:r>
          </a:p>
          <a:p>
            <a:r>
              <a:rPr lang="en-US" dirty="0" smtClean="0"/>
              <a:t>Rubber sheets: ¼” thickness (minimum) + other rubber in bags</a:t>
            </a:r>
          </a:p>
          <a:p>
            <a:r>
              <a:rPr lang="en-US" dirty="0" smtClean="0"/>
              <a:t>Minimum mass: 250 g (physical, not CT)</a:t>
            </a:r>
          </a:p>
          <a:p>
            <a:r>
              <a:rPr lang="en-US" dirty="0" smtClean="0"/>
              <a:t>Maximum mass: none </a:t>
            </a:r>
          </a:p>
          <a:p>
            <a:r>
              <a:rPr lang="en-US" dirty="0" smtClean="0"/>
              <a:t>Targets: contiguous</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13</a:t>
            </a:fld>
            <a:endParaRPr lang="en-US" dirty="0"/>
          </a:p>
        </p:txBody>
      </p:sp>
    </p:spTree>
    <p:extLst>
      <p:ext uri="{BB962C8B-B14F-4D97-AF65-F5344CB8AC3E}">
        <p14:creationId xmlns:p14="http://schemas.microsoft.com/office/powerpoint/2010/main" val="107467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1026" name="Picture 2" descr="C:\Users\carl\Desktop\imatron 2013-09-30\sorted images\objects-TO4\1100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478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rl\Desktop\imatron 2013-09-30\sorted images\objects-TO4\6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95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rl\Desktop\imatron 2013-09-30\sorted images\objects-TO4\60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810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87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Targets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Used to test lower mass and density thresholds in future</a:t>
            </a:r>
          </a:p>
          <a:p>
            <a:r>
              <a:rPr lang="en-US" dirty="0" smtClean="0"/>
              <a:t>Saline, clay, rubber sheets </a:t>
            </a:r>
          </a:p>
          <a:p>
            <a:pPr lvl="1"/>
            <a:r>
              <a:rPr lang="en-US" dirty="0" smtClean="0"/>
              <a:t>125 g &lt; mass &lt; 250 g</a:t>
            </a:r>
          </a:p>
          <a:p>
            <a:r>
              <a:rPr lang="en-US" dirty="0" smtClean="0"/>
              <a:t>Powders:</a:t>
            </a:r>
          </a:p>
          <a:p>
            <a:pPr lvl="1"/>
            <a:r>
              <a:rPr lang="en-US" dirty="0" smtClean="0"/>
              <a:t>Density &lt; 1 g/cc</a:t>
            </a:r>
          </a:p>
          <a:p>
            <a:pPr lvl="1"/>
            <a:r>
              <a:rPr lang="en-US" dirty="0" smtClean="0"/>
              <a:t>Mass &gt; 125 g</a:t>
            </a:r>
          </a:p>
          <a:p>
            <a:r>
              <a:rPr lang="en-US" dirty="0" smtClean="0"/>
              <a:t>Sheets</a:t>
            </a:r>
          </a:p>
          <a:p>
            <a:pPr lvl="1"/>
            <a:r>
              <a:rPr lang="en-US" dirty="0" smtClean="0"/>
              <a:t>&lt; ¼” thick</a:t>
            </a:r>
          </a:p>
          <a:p>
            <a:r>
              <a:rPr lang="en-US" dirty="0" smtClean="0"/>
              <a:t>Pseudo targets do </a:t>
            </a:r>
            <a:r>
              <a:rPr lang="en-US" dirty="0" smtClean="0"/>
              <a:t>not count in PD or PFA calculations</a:t>
            </a:r>
          </a:p>
          <a:p>
            <a:pPr lvl="1"/>
            <a:r>
              <a:rPr lang="en-US" dirty="0" smtClean="0"/>
              <a:t>Exception: Required to detect pseudo target sheets</a:t>
            </a:r>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15</a:t>
            </a:fld>
            <a:endParaRPr lang="en-US" dirty="0"/>
          </a:p>
        </p:txBody>
      </p:sp>
    </p:spTree>
    <p:extLst>
      <p:ext uri="{BB962C8B-B14F-4D97-AF65-F5344CB8AC3E}">
        <p14:creationId xmlns:p14="http://schemas.microsoft.com/office/powerpoint/2010/main" val="738383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Philosophy Issue</a:t>
            </a:r>
            <a:endParaRPr lang="en-US" dirty="0"/>
          </a:p>
        </p:txBody>
      </p:sp>
      <p:sp>
        <p:nvSpPr>
          <p:cNvPr id="3" name="Content Placeholder 2"/>
          <p:cNvSpPr>
            <a:spLocks noGrp="1"/>
          </p:cNvSpPr>
          <p:nvPr>
            <p:ph idx="1"/>
          </p:nvPr>
        </p:nvSpPr>
        <p:spPr/>
        <p:txBody>
          <a:bodyPr/>
          <a:lstStyle/>
          <a:p>
            <a:r>
              <a:rPr lang="en-US" dirty="0" smtClean="0"/>
              <a:t>Scanned stacks of N rubber sheets</a:t>
            </a:r>
          </a:p>
          <a:p>
            <a:pPr lvl="1"/>
            <a:r>
              <a:rPr lang="en-US" dirty="0" smtClean="0"/>
              <a:t>Is this one object or N separate objects?</a:t>
            </a:r>
          </a:p>
          <a:p>
            <a:r>
              <a:rPr lang="en-US" dirty="0" smtClean="0"/>
              <a:t>Some touching targets merged into one target</a:t>
            </a:r>
          </a:p>
          <a:p>
            <a:pPr lvl="1"/>
            <a:r>
              <a:rPr lang="en-US" dirty="0" smtClean="0"/>
              <a:t>Subjective</a:t>
            </a:r>
          </a:p>
          <a:p>
            <a:pPr lvl="1"/>
            <a:r>
              <a:rPr lang="en-US" dirty="0" smtClean="0"/>
              <a:t>Leads to ceiling/floor on </a:t>
            </a:r>
            <a:r>
              <a:rPr lang="en-US" dirty="0" smtClean="0"/>
              <a:t>PD/PFA</a:t>
            </a:r>
          </a:p>
          <a:p>
            <a:pPr lvl="1"/>
            <a:r>
              <a:rPr lang="en-US" dirty="0" smtClean="0"/>
              <a:t>Penalize ATR if separated</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975" t="27802" r="6170" b="15786"/>
          <a:stretch/>
        </p:blipFill>
        <p:spPr>
          <a:xfrm>
            <a:off x="5867400" y="4267200"/>
            <a:ext cx="3021807" cy="2057400"/>
          </a:xfrm>
          <a:prstGeom prst="rect">
            <a:avLst/>
          </a:prstGeom>
        </p:spPr>
      </p:pic>
    </p:spTree>
    <p:extLst>
      <p:ext uri="{BB962C8B-B14F-4D97-AF65-F5344CB8AC3E}">
        <p14:creationId xmlns:p14="http://schemas.microsoft.com/office/powerpoint/2010/main" val="404354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Non-Targets</a:t>
            </a:r>
            <a:endParaRPr lang="en-US" dirty="0"/>
          </a:p>
        </p:txBody>
      </p:sp>
      <p:sp>
        <p:nvSpPr>
          <p:cNvPr id="3" name="Content Placeholder 2"/>
          <p:cNvSpPr>
            <a:spLocks noGrp="1"/>
          </p:cNvSpPr>
          <p:nvPr>
            <p:ph idx="1"/>
          </p:nvPr>
        </p:nvSpPr>
        <p:spPr/>
        <p:txBody>
          <a:bodyPr/>
          <a:lstStyle/>
          <a:p>
            <a:r>
              <a:rPr lang="en-US" dirty="0" smtClean="0"/>
              <a:t>Stream of commerce items</a:t>
            </a:r>
          </a:p>
          <a:p>
            <a:pPr lvl="1"/>
            <a:r>
              <a:rPr lang="en-US" dirty="0" smtClean="0"/>
              <a:t>Food</a:t>
            </a:r>
          </a:p>
          <a:p>
            <a:pPr lvl="1"/>
            <a:r>
              <a:rPr lang="en-US" dirty="0" smtClean="0"/>
              <a:t>Drinks</a:t>
            </a:r>
          </a:p>
          <a:p>
            <a:pPr lvl="1"/>
            <a:r>
              <a:rPr lang="en-US" dirty="0" smtClean="0"/>
              <a:t>Electronics</a:t>
            </a:r>
          </a:p>
          <a:p>
            <a:pPr lvl="1"/>
            <a:r>
              <a:rPr lang="en-US" dirty="0" smtClean="0"/>
              <a:t>Magazines</a:t>
            </a:r>
          </a:p>
          <a:p>
            <a:r>
              <a:rPr lang="en-US" dirty="0" smtClean="0"/>
              <a:t>Containers for liquid filled with saline and non-targets (e.g., water)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89576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Targets packed with different </a:t>
            </a:r>
          </a:p>
          <a:p>
            <a:pPr lvl="1"/>
            <a:r>
              <a:rPr lang="en-US" dirty="0" smtClean="0"/>
              <a:t>Shapes</a:t>
            </a:r>
          </a:p>
          <a:p>
            <a:pPr lvl="2"/>
            <a:r>
              <a:rPr lang="en-US" dirty="0"/>
              <a:t>Most bulks: saline and </a:t>
            </a:r>
            <a:r>
              <a:rPr lang="en-US" dirty="0" smtClean="0"/>
              <a:t>clay</a:t>
            </a:r>
          </a:p>
          <a:p>
            <a:pPr lvl="2"/>
            <a:r>
              <a:rPr lang="en-US" dirty="0"/>
              <a:t>M</a:t>
            </a:r>
            <a:r>
              <a:rPr lang="en-US" dirty="0" smtClean="0"/>
              <a:t>ost </a:t>
            </a:r>
            <a:r>
              <a:rPr lang="en-US" dirty="0"/>
              <a:t>sheets: </a:t>
            </a:r>
            <a:r>
              <a:rPr lang="en-US" dirty="0" smtClean="0"/>
              <a:t>rubber</a:t>
            </a:r>
          </a:p>
          <a:p>
            <a:pPr lvl="1"/>
            <a:r>
              <a:rPr lang="en-US" dirty="0" smtClean="0"/>
              <a:t>Containers </a:t>
            </a:r>
          </a:p>
          <a:p>
            <a:pPr lvl="1"/>
            <a:r>
              <a:rPr lang="en-US" dirty="0" smtClean="0"/>
              <a:t>Concealment</a:t>
            </a:r>
          </a:p>
          <a:p>
            <a:pPr lvl="1"/>
            <a:r>
              <a:rPr lang="en-US" dirty="0" smtClean="0"/>
              <a:t>Clutter</a:t>
            </a:r>
          </a:p>
          <a:p>
            <a:pPr lvl="1"/>
            <a:r>
              <a:rPr lang="en-US" dirty="0" smtClean="0"/>
              <a:t>Location</a:t>
            </a:r>
          </a:p>
          <a:p>
            <a:pPr lvl="1"/>
            <a:r>
              <a:rPr lang="en-US" dirty="0" smtClean="0"/>
              <a:t>Orientation </a:t>
            </a:r>
            <a:endParaRPr lang="en-US" dirty="0" smtClean="0"/>
          </a:p>
          <a:p>
            <a:pPr lvl="1"/>
            <a:r>
              <a:rPr lang="en-US" dirty="0" smtClean="0"/>
              <a:t>Texture</a:t>
            </a:r>
            <a:endParaRPr lang="en-US" dirty="0" smtClean="0"/>
          </a:p>
          <a:p>
            <a:r>
              <a:rPr lang="en-US" dirty="0" smtClean="0"/>
              <a:t>Plastic bins</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18</a:t>
            </a:fld>
            <a:endParaRPr lang="en-US" dirty="0"/>
          </a:p>
        </p:txBody>
      </p:sp>
    </p:spTree>
    <p:extLst>
      <p:ext uri="{BB962C8B-B14F-4D97-AF65-F5344CB8AC3E}">
        <p14:creationId xmlns:p14="http://schemas.microsoft.com/office/powerpoint/2010/main" val="984598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Examples</a:t>
            </a:r>
            <a:endParaRPr lang="en-US" dirty="0"/>
          </a:p>
        </p:txBody>
      </p:sp>
      <p:sp>
        <p:nvSpPr>
          <p:cNvPr id="4" name="Slide Number Placeholder 3"/>
          <p:cNvSpPr>
            <a:spLocks noGrp="1"/>
          </p:cNvSpPr>
          <p:nvPr>
            <p:ph type="sldNum" sz="quarter" idx="12"/>
          </p:nvPr>
        </p:nvSpPr>
        <p:spPr/>
        <p:txBody>
          <a:bodyPr/>
          <a:lstStyle/>
          <a:p>
            <a:pPr>
              <a:defRPr/>
            </a:pPr>
            <a:fld id="{8CDE2F62-9E75-B446-91C2-8C01B892A956}" type="slidenum">
              <a:rPr lang="en-US" smtClean="0"/>
              <a:pPr>
                <a:defRPr/>
              </a:pPr>
              <a:t>19</a:t>
            </a:fld>
            <a:endParaRPr lang="en-US" dirty="0"/>
          </a:p>
        </p:txBody>
      </p:sp>
      <p:pic>
        <p:nvPicPr>
          <p:cNvPr id="2050" name="Picture 2" descr="C:\Users\carl\Desktop\imatron 2013-09-30\sorted images\bags\0008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arl\Desktop\imatron 2013-09-30\sorted images\bags\0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arl\Desktop\imatron 2013-09-30\sorted images\bags\0012_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18011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arl\Desktop\imatron 2013-09-30\sorted images\bags\0013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18011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1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Who Cares?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 What? … What was done …</a:t>
            </a:r>
          </a:p>
          <a:p>
            <a:pPr lvl="1"/>
            <a:r>
              <a:rPr lang="en-US" dirty="0" smtClean="0"/>
              <a:t>Five ATRs developed: PD ~ 90%, PFA ~10%</a:t>
            </a:r>
          </a:p>
          <a:p>
            <a:pPr lvl="2"/>
            <a:r>
              <a:rPr lang="en-US" dirty="0" smtClean="0"/>
              <a:t>Targets: saline, modeling clay, rubber sheets</a:t>
            </a:r>
          </a:p>
          <a:p>
            <a:pPr lvl="2"/>
            <a:r>
              <a:rPr lang="en-US" dirty="0" smtClean="0"/>
              <a:t>Scanning: Medical CT; 500 target scans</a:t>
            </a:r>
          </a:p>
          <a:p>
            <a:pPr lvl="1"/>
            <a:r>
              <a:rPr lang="en-US" dirty="0" smtClean="0"/>
              <a:t>Automating scoring tools developed</a:t>
            </a:r>
          </a:p>
          <a:p>
            <a:pPr lvl="2"/>
            <a:r>
              <a:rPr lang="en-US" dirty="0"/>
              <a:t>G</a:t>
            </a:r>
            <a:r>
              <a:rPr lang="en-US" dirty="0" smtClean="0"/>
              <a:t>round-truth labels - semi-automatically </a:t>
            </a:r>
            <a:endParaRPr lang="en-US" dirty="0"/>
          </a:p>
          <a:p>
            <a:pPr lvl="2"/>
            <a:r>
              <a:rPr lang="en-US" dirty="0" smtClean="0"/>
              <a:t>Standardized reports </a:t>
            </a:r>
          </a:p>
          <a:p>
            <a:pPr lvl="1"/>
            <a:r>
              <a:rPr lang="en-US" dirty="0" smtClean="0"/>
              <a:t>All of the above in public domain</a:t>
            </a:r>
          </a:p>
          <a:p>
            <a:r>
              <a:rPr lang="en-US" dirty="0" smtClean="0"/>
              <a:t>Who cares?... To be determined by you if true …</a:t>
            </a:r>
          </a:p>
          <a:p>
            <a:pPr lvl="1"/>
            <a:r>
              <a:rPr lang="en-US" dirty="0" smtClean="0"/>
              <a:t>Problem maps to security scanners</a:t>
            </a:r>
          </a:p>
          <a:p>
            <a:pPr lvl="1"/>
            <a:r>
              <a:rPr lang="en-US" dirty="0" smtClean="0"/>
              <a:t>ATRs novel with respect to literature in public domain</a:t>
            </a:r>
          </a:p>
          <a:p>
            <a:pPr lvl="1"/>
            <a:r>
              <a:rPr lang="en-US" dirty="0" smtClean="0"/>
              <a:t>Researchers available to contract to vendors</a:t>
            </a:r>
          </a:p>
          <a:p>
            <a:pPr lvl="1"/>
            <a:r>
              <a:rPr lang="en-US" dirty="0" smtClean="0"/>
              <a:t>Students trained to work in industry</a:t>
            </a:r>
          </a:p>
          <a:p>
            <a:pPr lvl="1"/>
            <a:r>
              <a:rPr lang="en-US" dirty="0" smtClean="0"/>
              <a:t>Third parties can work on unclassified, relevant projects</a:t>
            </a:r>
          </a:p>
          <a:p>
            <a:pPr lvl="1"/>
            <a:r>
              <a:rPr lang="en-US" dirty="0" smtClean="0"/>
              <a:t>Scientific method can be applied for more improvements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4106745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Difficulty Per Target</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endParaRPr lang="en-US" b="1" dirty="0" smtClean="0"/>
          </a:p>
          <a:p>
            <a:r>
              <a:rPr lang="en-US" sz="6000" b="1" dirty="0" smtClean="0"/>
              <a:t>High </a:t>
            </a:r>
            <a:r>
              <a:rPr lang="en-US" sz="6000" b="1" dirty="0" smtClean="0"/>
              <a:t>LOD </a:t>
            </a:r>
            <a:r>
              <a:rPr lang="en-US" sz="6000" dirty="0" smtClean="0"/>
              <a:t>if</a:t>
            </a:r>
            <a:endParaRPr lang="en-US" sz="6000" b="1" dirty="0" smtClean="0"/>
          </a:p>
          <a:p>
            <a:pPr lvl="1"/>
            <a:r>
              <a:rPr lang="en-US" sz="4000" dirty="0"/>
              <a:t>Target is touching a non-target with similar density</a:t>
            </a:r>
          </a:p>
          <a:p>
            <a:pPr lvl="1"/>
            <a:r>
              <a:rPr lang="en-US" sz="4000" dirty="0"/>
              <a:t>A </a:t>
            </a:r>
            <a:r>
              <a:rPr lang="en-US" sz="4000" i="1" dirty="0"/>
              <a:t>discontinuous</a:t>
            </a:r>
            <a:r>
              <a:rPr lang="en-US" sz="4000" dirty="0"/>
              <a:t> shape was created because of object philosophy. This subjective term means that the target could have been assembled from two more pieces of the base material (saline, rubber and clay).</a:t>
            </a:r>
          </a:p>
          <a:p>
            <a:pPr lvl="1"/>
            <a:r>
              <a:rPr lang="en-US" sz="4000" dirty="0"/>
              <a:t>Streaks pass through the target</a:t>
            </a:r>
          </a:p>
          <a:p>
            <a:pPr lvl="1"/>
            <a:r>
              <a:rPr lang="en-US" sz="4000" dirty="0"/>
              <a:t>Low frequency shading (caused by beam hardening and scatter) depress the CT values by more than 10%  </a:t>
            </a:r>
          </a:p>
          <a:p>
            <a:pPr lvl="1"/>
            <a:r>
              <a:rPr lang="en-US" sz="4000" dirty="0"/>
              <a:t>Sausage-like scanned with its long axis contained in the x-y plane.</a:t>
            </a:r>
          </a:p>
          <a:p>
            <a:pPr lvl="1"/>
            <a:r>
              <a:rPr lang="en-US" sz="4000" dirty="0"/>
              <a:t>Sheet targets scanned with most of its mass contained in the x-y plane.</a:t>
            </a:r>
          </a:p>
          <a:p>
            <a:pPr lvl="1"/>
            <a:r>
              <a:rPr lang="en-US" sz="4000" dirty="0"/>
              <a:t>Sheets are rolled up</a:t>
            </a:r>
          </a:p>
          <a:p>
            <a:pPr lvl="1"/>
            <a:r>
              <a:rPr lang="en-US" sz="4000" dirty="0"/>
              <a:t>Texture is present in the target. For example, clay mixed with glass beads.</a:t>
            </a:r>
          </a:p>
          <a:p>
            <a:pPr lvl="1"/>
            <a:r>
              <a:rPr lang="en-US" sz="4000" dirty="0"/>
              <a:t>High electronic or quantum noise present in the CT images</a:t>
            </a:r>
          </a:p>
          <a:p>
            <a:pPr lvl="1"/>
            <a:r>
              <a:rPr lang="en-US" sz="4000" dirty="0" smtClean="0"/>
              <a:t>Pseudo-target</a:t>
            </a:r>
            <a:endParaRPr lang="en-US" sz="4000" dirty="0"/>
          </a:p>
          <a:p>
            <a:pPr lvl="1"/>
            <a:r>
              <a:rPr lang="en-US" sz="4000" dirty="0"/>
              <a:t>Saline </a:t>
            </a:r>
            <a:r>
              <a:rPr lang="en-US" sz="4000" dirty="0" smtClean="0"/>
              <a:t>with </a:t>
            </a:r>
            <a:r>
              <a:rPr lang="en-US" sz="4000" dirty="0"/>
              <a:t>concentration of less than ~7.5 grams of salt / 100 grams of solution</a:t>
            </a:r>
          </a:p>
          <a:p>
            <a:pPr lvl="2"/>
            <a:endParaRPr lang="en-US" b="1" dirty="0"/>
          </a:p>
        </p:txBody>
      </p:sp>
      <p:sp>
        <p:nvSpPr>
          <p:cNvPr id="6" name="Slide Number Placeholder 5"/>
          <p:cNvSpPr>
            <a:spLocks noGrp="1"/>
          </p:cNvSpPr>
          <p:nvPr>
            <p:ph type="sldNum" sz="quarter" idx="12"/>
          </p:nvPr>
        </p:nvSpPr>
        <p:spPr/>
        <p:txBody>
          <a:bodyPr/>
          <a:lstStyle/>
          <a:p>
            <a:fld id="{69CF7214-E0CB-F343-A511-5C7E17CA98D8}" type="slidenum">
              <a:rPr lang="en-US" smtClean="0"/>
              <a:t>20</a:t>
            </a:fld>
            <a:endParaRPr lang="en-US"/>
          </a:p>
        </p:txBody>
      </p:sp>
      <p:sp>
        <p:nvSpPr>
          <p:cNvPr id="7" name="TextBox 6"/>
          <p:cNvSpPr txBox="1"/>
          <p:nvPr/>
        </p:nvSpPr>
        <p:spPr>
          <a:xfrm>
            <a:off x="2286000" y="5581626"/>
            <a:ext cx="3858620" cy="523220"/>
          </a:xfrm>
          <a:prstGeom prst="rect">
            <a:avLst/>
          </a:prstGeom>
          <a:noFill/>
        </p:spPr>
        <p:txBody>
          <a:bodyPr wrap="none" rtlCol="0">
            <a:spAutoFit/>
          </a:bodyPr>
          <a:lstStyle/>
          <a:p>
            <a:r>
              <a:rPr lang="en-US" sz="2800" dirty="0" smtClean="0">
                <a:solidFill>
                  <a:srgbClr val="FF0000"/>
                </a:solidFill>
              </a:rPr>
              <a:t>Concentrate on High LOD</a:t>
            </a:r>
            <a:endParaRPr lang="en-US" sz="2800" dirty="0">
              <a:solidFill>
                <a:srgbClr val="FF0000"/>
              </a:solidFill>
            </a:endParaRPr>
          </a:p>
        </p:txBody>
      </p:sp>
    </p:spTree>
    <p:extLst>
      <p:ext uri="{BB962C8B-B14F-4D97-AF65-F5344CB8AC3E}">
        <p14:creationId xmlns:p14="http://schemas.microsoft.com/office/powerpoint/2010/main" val="331655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Scanning</a:t>
            </a:r>
          </a:p>
        </p:txBody>
      </p:sp>
      <p:sp>
        <p:nvSpPr>
          <p:cNvPr id="11267" name="Content Placeholder 2"/>
          <p:cNvSpPr>
            <a:spLocks noGrp="1"/>
          </p:cNvSpPr>
          <p:nvPr>
            <p:ph idx="1"/>
          </p:nvPr>
        </p:nvSpPr>
        <p:spPr>
          <a:xfrm>
            <a:off x="457200" y="1600201"/>
            <a:ext cx="7086600" cy="4419600"/>
          </a:xfrm>
        </p:spPr>
        <p:txBody>
          <a:bodyPr>
            <a:normAutofit/>
          </a:bodyPr>
          <a:lstStyle/>
          <a:p>
            <a:r>
              <a:rPr lang="en-US" dirty="0" smtClean="0"/>
              <a:t>Scan on Imatron medical CT scanner</a:t>
            </a:r>
          </a:p>
          <a:p>
            <a:pPr lvl="1"/>
            <a:r>
              <a:rPr lang="en-US" dirty="0" smtClean="0"/>
              <a:t>Same scanner and protocol as reconstruction project</a:t>
            </a:r>
          </a:p>
          <a:p>
            <a:pPr lvl="1"/>
            <a:r>
              <a:rPr lang="en-US" dirty="0" smtClean="0"/>
              <a:t>Single energy </a:t>
            </a:r>
          </a:p>
          <a:p>
            <a:pPr lvl="1"/>
            <a:r>
              <a:rPr lang="en-US" dirty="0" smtClean="0"/>
              <a:t>Raw data </a:t>
            </a:r>
            <a:r>
              <a:rPr lang="en-US" dirty="0" smtClean="0"/>
              <a:t>collected</a:t>
            </a:r>
            <a:endParaRPr lang="en-US" dirty="0" smtClean="0"/>
          </a:p>
          <a:p>
            <a:pPr eaLnBrk="1" hangingPunct="1"/>
            <a:r>
              <a:rPr lang="en-US" dirty="0" smtClean="0"/>
              <a:t>~200 scans of bins</a:t>
            </a:r>
          </a:p>
          <a:p>
            <a:pPr eaLnBrk="1" hangingPunct="1"/>
            <a:r>
              <a:rPr lang="en-US" dirty="0" smtClean="0"/>
              <a:t>407 targets </a:t>
            </a:r>
            <a:r>
              <a:rPr lang="en-US" dirty="0" smtClean="0"/>
              <a:t>scanned</a:t>
            </a:r>
            <a:endParaRPr lang="en-US" dirty="0" smtClean="0"/>
          </a:p>
          <a:p>
            <a:pPr eaLnBrk="1" hangingPunct="1"/>
            <a:r>
              <a:rPr lang="en-US" dirty="0" smtClean="0"/>
              <a:t>1371 non-target </a:t>
            </a:r>
            <a:r>
              <a:rPr lang="en-US" dirty="0" smtClean="0"/>
              <a:t>scanned</a:t>
            </a:r>
            <a:endParaRPr lang="en-US" dirty="0" smtClean="0"/>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21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386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426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p:spPr>
        <p:txBody>
          <a:bodyPr>
            <a:normAutofit fontScale="90000"/>
          </a:bodyPr>
          <a:lstStyle/>
          <a:p>
            <a:r>
              <a:rPr lang="en-US" dirty="0" smtClean="0"/>
              <a:t>The TO3 /</a:t>
            </a:r>
            <a:r>
              <a:rPr lang="en-US" dirty="0" smtClean="0"/>
              <a:t>TO4 </a:t>
            </a:r>
            <a:r>
              <a:rPr lang="en-US" dirty="0" smtClean="0"/>
              <a:t>Data Resource Overview</a:t>
            </a:r>
            <a:endParaRPr lang="en-US" dirty="0"/>
          </a:p>
        </p:txBody>
      </p:sp>
      <p:sp>
        <p:nvSpPr>
          <p:cNvPr id="4" name="Slide Number Placeholder 3"/>
          <p:cNvSpPr>
            <a:spLocks noGrp="1"/>
          </p:cNvSpPr>
          <p:nvPr>
            <p:ph type="sldNum" sz="quarter" idx="11"/>
          </p:nvPr>
        </p:nvSpPr>
        <p:spPr/>
        <p:txBody>
          <a:bodyPr/>
          <a:lstStyle/>
          <a:p>
            <a:pPr>
              <a:defRPr/>
            </a:pPr>
            <a:fld id="{8CDE2F62-9E75-B446-91C2-8C01B892A956}" type="slidenum">
              <a:rPr lang="en-US" smtClean="0"/>
              <a:pPr>
                <a:defRPr/>
              </a:pPr>
              <a:t>22</a:t>
            </a:fld>
            <a:endParaRPr lang="en-US" dirty="0"/>
          </a:p>
        </p:txBody>
      </p:sp>
      <p:grpSp>
        <p:nvGrpSpPr>
          <p:cNvPr id="27" name="Group 26"/>
          <p:cNvGrpSpPr/>
          <p:nvPr/>
        </p:nvGrpSpPr>
        <p:grpSpPr>
          <a:xfrm>
            <a:off x="2432957" y="1143000"/>
            <a:ext cx="4044043" cy="1984041"/>
            <a:chOff x="2438400" y="1523998"/>
            <a:chExt cx="4925786" cy="2416631"/>
          </a:xfrm>
        </p:grpSpPr>
        <p:sp>
          <p:nvSpPr>
            <p:cNvPr id="6" name="Oval 5"/>
            <p:cNvSpPr/>
            <p:nvPr/>
          </p:nvSpPr>
          <p:spPr bwMode="auto">
            <a:xfrm>
              <a:off x="2438400" y="1523998"/>
              <a:ext cx="2019300" cy="1045029"/>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ea typeface="Osaka" pitchFamily="-64" charset="-128"/>
                </a:rPr>
                <a:t>Raw CT Data</a:t>
              </a:r>
              <a:endParaRPr kumimoji="0" lang="en-US" sz="1800" b="0" i="0" u="none" strike="noStrike" cap="none" normalizeH="0" baseline="0" dirty="0" smtClean="0">
                <a:ln>
                  <a:noFill/>
                </a:ln>
                <a:solidFill>
                  <a:schemeClr val="tx1"/>
                </a:solidFill>
                <a:effectLst/>
                <a:ea typeface="Osaka" pitchFamily="-64" charset="-128"/>
              </a:endParaRPr>
            </a:p>
          </p:txBody>
        </p:sp>
        <p:sp>
          <p:nvSpPr>
            <p:cNvPr id="7" name="Oval 6"/>
            <p:cNvSpPr/>
            <p:nvPr/>
          </p:nvSpPr>
          <p:spPr bwMode="auto">
            <a:xfrm>
              <a:off x="5334000" y="1523998"/>
              <a:ext cx="2030186" cy="1045029"/>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ea typeface="Osaka" pitchFamily="-64" charset="-128"/>
                </a:rPr>
                <a:t>Validated Scanner Model</a:t>
              </a:r>
              <a:endParaRPr kumimoji="0" lang="en-US" sz="1800" b="0" i="0" u="none" strike="noStrike" cap="none" normalizeH="0" baseline="0" dirty="0" smtClean="0">
                <a:ln>
                  <a:noFill/>
                </a:ln>
                <a:solidFill>
                  <a:schemeClr val="tx1"/>
                </a:solidFill>
                <a:effectLst/>
                <a:ea typeface="Osaka" pitchFamily="-64" charset="-128"/>
              </a:endParaRPr>
            </a:p>
          </p:txBody>
        </p:sp>
        <p:sp>
          <p:nvSpPr>
            <p:cNvPr id="8" name="Oval 7"/>
            <p:cNvSpPr/>
            <p:nvPr/>
          </p:nvSpPr>
          <p:spPr bwMode="auto">
            <a:xfrm>
              <a:off x="3665922" y="2895600"/>
              <a:ext cx="2362200" cy="1045029"/>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ea typeface="Osaka" pitchFamily="-64" charset="-128"/>
                </a:rPr>
                <a:t>Matching Simulations</a:t>
              </a:r>
              <a:endParaRPr kumimoji="0" lang="en-US" sz="1800" b="0" i="0" u="none" strike="noStrike" cap="none" normalizeH="0" baseline="0" dirty="0" smtClean="0">
                <a:ln>
                  <a:noFill/>
                </a:ln>
                <a:solidFill>
                  <a:schemeClr val="tx1"/>
                </a:solidFill>
                <a:effectLst/>
                <a:ea typeface="Osaka" pitchFamily="-64" charset="-128"/>
              </a:endParaRPr>
            </a:p>
          </p:txBody>
        </p:sp>
        <p:cxnSp>
          <p:nvCxnSpPr>
            <p:cNvPr id="11" name="Straight Arrow Connector 10"/>
            <p:cNvCxnSpPr>
              <a:stCxn id="7" idx="4"/>
              <a:endCxn id="8" idx="7"/>
            </p:cNvCxnSpPr>
            <p:nvPr/>
          </p:nvCxnSpPr>
          <p:spPr bwMode="auto">
            <a:xfrm flipH="1">
              <a:off x="5682186" y="2569027"/>
              <a:ext cx="666907" cy="479614"/>
            </a:xfrm>
            <a:prstGeom prst="straightConnector1">
              <a:avLst/>
            </a:prstGeom>
            <a:solidFill>
              <a:schemeClr val="accent1"/>
            </a:solidFill>
            <a:ln w="6667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7" idx="2"/>
              <a:endCxn id="6" idx="6"/>
            </p:cNvCxnSpPr>
            <p:nvPr/>
          </p:nvCxnSpPr>
          <p:spPr bwMode="auto">
            <a:xfrm flipH="1">
              <a:off x="4457700" y="2046513"/>
              <a:ext cx="876300" cy="0"/>
            </a:xfrm>
            <a:prstGeom prst="straightConnector1">
              <a:avLst/>
            </a:prstGeom>
            <a:solidFill>
              <a:schemeClr val="accent1"/>
            </a:solidFill>
            <a:ln w="6667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8" idx="1"/>
              <a:endCxn id="6" idx="4"/>
            </p:cNvCxnSpPr>
            <p:nvPr/>
          </p:nvCxnSpPr>
          <p:spPr bwMode="auto">
            <a:xfrm flipH="1" flipV="1">
              <a:off x="3448050" y="2569027"/>
              <a:ext cx="563808" cy="479614"/>
            </a:xfrm>
            <a:prstGeom prst="straightConnector1">
              <a:avLst/>
            </a:prstGeom>
            <a:solidFill>
              <a:schemeClr val="accent1"/>
            </a:solidFill>
            <a:ln w="6667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Rectangle 8"/>
          <p:cNvSpPr/>
          <p:nvPr/>
        </p:nvSpPr>
        <p:spPr bwMode="auto">
          <a:xfrm>
            <a:off x="152400" y="6172200"/>
            <a:ext cx="1066800" cy="533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4" charset="0"/>
              <a:ea typeface="Osaka" pitchFamily="-64" charset="-128"/>
            </a:endParaRPr>
          </a:p>
        </p:txBody>
      </p:sp>
      <p:sp>
        <p:nvSpPr>
          <p:cNvPr id="3" name="Content Placeholder 2"/>
          <p:cNvSpPr>
            <a:spLocks noGrp="1"/>
          </p:cNvSpPr>
          <p:nvPr>
            <p:ph idx="1"/>
          </p:nvPr>
        </p:nvSpPr>
        <p:spPr>
          <a:xfrm>
            <a:off x="685800" y="3276600"/>
            <a:ext cx="8305800" cy="3124200"/>
          </a:xfrm>
        </p:spPr>
        <p:txBody>
          <a:bodyPr>
            <a:normAutofit/>
          </a:bodyPr>
          <a:lstStyle/>
          <a:p>
            <a:r>
              <a:rPr lang="en-US" sz="2000" dirty="0" smtClean="0"/>
              <a:t>The only open access X-ray security resource for third parties</a:t>
            </a:r>
          </a:p>
          <a:p>
            <a:r>
              <a:rPr lang="en-US" sz="2000" dirty="0" smtClean="0"/>
              <a:t>Based on </a:t>
            </a:r>
            <a:r>
              <a:rPr lang="en-US" sz="2000" dirty="0" err="1" smtClean="0"/>
              <a:t>Imatron</a:t>
            </a:r>
            <a:r>
              <a:rPr lang="en-US" sz="2000" dirty="0" smtClean="0"/>
              <a:t> C300 medical scanner</a:t>
            </a:r>
          </a:p>
          <a:p>
            <a:r>
              <a:rPr lang="en-US" sz="2000" dirty="0" smtClean="0"/>
              <a:t>Mixed mono and dual energy</a:t>
            </a:r>
          </a:p>
          <a:p>
            <a:r>
              <a:rPr lang="en-US" sz="2000" dirty="0" smtClean="0"/>
              <a:t>Scanned data of “security interest” (i.e. not medical)</a:t>
            </a:r>
          </a:p>
          <a:p>
            <a:r>
              <a:rPr lang="en-US" sz="2000" dirty="0" smtClean="0"/>
              <a:t>Validated </a:t>
            </a:r>
            <a:r>
              <a:rPr lang="en-US" sz="2000" dirty="0" smtClean="0"/>
              <a:t>scanner model</a:t>
            </a:r>
          </a:p>
          <a:p>
            <a:pPr lvl="1"/>
            <a:r>
              <a:rPr lang="en-US" sz="1400" dirty="0" smtClean="0"/>
              <a:t>U</a:t>
            </a:r>
            <a:r>
              <a:rPr lang="en-US" sz="1400" dirty="0"/>
              <a:t>. Chicago: </a:t>
            </a:r>
            <a:r>
              <a:rPr lang="en-US" sz="1400" dirty="0" smtClean="0"/>
              <a:t>Patrick La </a:t>
            </a:r>
            <a:r>
              <a:rPr lang="en-US" sz="1400" dirty="0" err="1" smtClean="0"/>
              <a:t>Riviere</a:t>
            </a:r>
            <a:r>
              <a:rPr lang="en-US" sz="1400" dirty="0" smtClean="0"/>
              <a:t>, </a:t>
            </a:r>
            <a:r>
              <a:rPr lang="en-US" sz="1400" dirty="0"/>
              <a:t>Phillip </a:t>
            </a:r>
            <a:r>
              <a:rPr lang="en-US" sz="1400" dirty="0" smtClean="0"/>
              <a:t>Vargas</a:t>
            </a:r>
          </a:p>
          <a:p>
            <a:r>
              <a:rPr lang="en-US" sz="2000" dirty="0" smtClean="0"/>
              <a:t>Coupled validated simulation </a:t>
            </a:r>
          </a:p>
          <a:p>
            <a:pPr lvl="1"/>
            <a:r>
              <a:rPr lang="en-US" sz="1400" dirty="0" smtClean="0"/>
              <a:t>Marquette University: </a:t>
            </a:r>
            <a:r>
              <a:rPr lang="en-US" sz="1400" dirty="0" err="1" smtClean="0"/>
              <a:t>Taly</a:t>
            </a:r>
            <a:r>
              <a:rPr lang="en-US" sz="1400" dirty="0"/>
              <a:t> </a:t>
            </a:r>
            <a:r>
              <a:rPr lang="en-US" sz="1400" dirty="0" err="1" smtClean="0"/>
              <a:t>Gilat</a:t>
            </a:r>
            <a:r>
              <a:rPr lang="en-US" sz="1400" dirty="0" smtClean="0"/>
              <a:t>-Schmidt</a:t>
            </a:r>
          </a:p>
        </p:txBody>
      </p:sp>
    </p:spTree>
    <p:extLst>
      <p:ext uri="{BB962C8B-B14F-4D97-AF65-F5344CB8AC3E}">
        <p14:creationId xmlns:p14="http://schemas.microsoft.com/office/powerpoint/2010/main" val="1998246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Imatron</a:t>
            </a:r>
            <a:r>
              <a:rPr lang="en-US" dirty="0" smtClean="0"/>
              <a:t> C300 Data and Software</a:t>
            </a:r>
            <a:endParaRPr lang="en-US" dirty="0"/>
          </a:p>
        </p:txBody>
      </p:sp>
      <p:sp>
        <p:nvSpPr>
          <p:cNvPr id="3" name="Content Placeholder 2"/>
          <p:cNvSpPr>
            <a:spLocks noGrp="1"/>
          </p:cNvSpPr>
          <p:nvPr>
            <p:ph idx="1"/>
          </p:nvPr>
        </p:nvSpPr>
        <p:spPr>
          <a:xfrm>
            <a:off x="609600" y="1600200"/>
            <a:ext cx="7924800" cy="4114800"/>
          </a:xfrm>
        </p:spPr>
        <p:txBody>
          <a:bodyPr/>
          <a:lstStyle/>
          <a:p>
            <a:r>
              <a:rPr lang="en-US" dirty="0" smtClean="0"/>
              <a:t>Access to software processing chain, raw </a:t>
            </a:r>
            <a:r>
              <a:rPr lang="en-US" dirty="0" err="1" smtClean="0"/>
              <a:t>sinogram</a:t>
            </a:r>
            <a:r>
              <a:rPr lang="en-US" dirty="0" smtClean="0"/>
              <a:t> data products and nominal reconstructions</a:t>
            </a:r>
            <a:endParaRPr lang="en-US" dirty="0"/>
          </a:p>
        </p:txBody>
      </p:sp>
      <p:sp>
        <p:nvSpPr>
          <p:cNvPr id="4" name="Slide Number Placeholder 3"/>
          <p:cNvSpPr>
            <a:spLocks noGrp="1"/>
          </p:cNvSpPr>
          <p:nvPr>
            <p:ph type="sldNum" sz="quarter" idx="11"/>
          </p:nvPr>
        </p:nvSpPr>
        <p:spPr/>
        <p:txBody>
          <a:bodyPr/>
          <a:lstStyle/>
          <a:p>
            <a:pPr>
              <a:defRPr/>
            </a:pPr>
            <a:fld id="{8CDE2F62-9E75-B446-91C2-8C01B892A956}" type="slidenum">
              <a:rPr lang="en-US" smtClean="0"/>
              <a:pPr>
                <a:defRPr/>
              </a:pPr>
              <a:t>23</a:t>
            </a:fld>
            <a:endParaRPr lang="en-US" dirty="0"/>
          </a:p>
        </p:txBody>
      </p:sp>
      <p:grpSp>
        <p:nvGrpSpPr>
          <p:cNvPr id="10" name="Group 9"/>
          <p:cNvGrpSpPr/>
          <p:nvPr/>
        </p:nvGrpSpPr>
        <p:grpSpPr>
          <a:xfrm>
            <a:off x="1143000" y="2666999"/>
            <a:ext cx="5368868" cy="4026651"/>
            <a:chOff x="0" y="0"/>
            <a:chExt cx="9144000" cy="6858000"/>
          </a:xfrm>
        </p:grpSpPr>
        <p:pic>
          <p:nvPicPr>
            <p:cNvPr id="11" name="Picture 10" descr="Screen Shot 2012-10-22 at 7.01.5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66278" cy="6858000"/>
            </a:xfrm>
            <a:prstGeom prst="rect">
              <a:avLst/>
            </a:prstGeom>
          </p:spPr>
        </p:pic>
        <p:pic>
          <p:nvPicPr>
            <p:cNvPr id="12" name="Picture 11" descr="Screen Shot 2012-10-22 at 7.03.3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944" y="0"/>
              <a:ext cx="4649056" cy="6858000"/>
            </a:xfrm>
            <a:prstGeom prst="rect">
              <a:avLst/>
            </a:prstGeom>
          </p:spPr>
        </p:pic>
        <p:sp>
          <p:nvSpPr>
            <p:cNvPr id="13" name="Rectangle 12"/>
            <p:cNvSpPr/>
            <p:nvPr/>
          </p:nvSpPr>
          <p:spPr>
            <a:xfrm>
              <a:off x="4315700" y="4803289"/>
              <a:ext cx="358488" cy="368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201512" y="5008122"/>
              <a:ext cx="358488"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8294626" y="3336553"/>
              <a:ext cx="516506" cy="737345"/>
              <a:chOff x="5962657" y="6120654"/>
              <a:chExt cx="516506" cy="737345"/>
            </a:xfrm>
            <a:solidFill>
              <a:srgbClr val="FFFF00">
                <a:alpha val="47000"/>
              </a:srgbClr>
            </a:solidFill>
          </p:grpSpPr>
          <p:pic>
            <p:nvPicPr>
              <p:cNvPr id="46" name="Picture 45" descr="Screen Shot 2012-10-23 at 7.58.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710" y="6120654"/>
                <a:ext cx="473453" cy="737345"/>
              </a:xfrm>
              <a:prstGeom prst="rect">
                <a:avLst/>
              </a:prstGeom>
              <a:grpFill/>
            </p:spPr>
          </p:pic>
          <p:pic>
            <p:nvPicPr>
              <p:cNvPr id="47" name="Picture 46" descr="Screen Shot 2012-10-23 at 7.58.09 AM.png"/>
              <p:cNvPicPr>
                <a:picLocks noChangeAspect="1"/>
              </p:cNvPicPr>
              <p:nvPr/>
            </p:nvPicPr>
            <p:blipFill rotWithShape="1">
              <a:blip r:embed="rId4" cstate="print">
                <a:extLst>
                  <a:ext uri="{28A0092B-C50C-407E-A947-70E740481C1C}">
                    <a14:useLocalDpi xmlns:a14="http://schemas.microsoft.com/office/drawing/2010/main" val="0"/>
                  </a:ext>
                </a:extLst>
              </a:blip>
              <a:srcRect l="16647" t="61317" r="10609" b="32482"/>
              <a:stretch/>
            </p:blipFill>
            <p:spPr>
              <a:xfrm>
                <a:off x="6077464" y="6221174"/>
                <a:ext cx="344413" cy="397318"/>
              </a:xfrm>
              <a:prstGeom prst="rect">
                <a:avLst/>
              </a:prstGeom>
              <a:grpFill/>
            </p:spPr>
          </p:pic>
          <p:sp>
            <p:nvSpPr>
              <p:cNvPr id="48" name="Rectangle 47"/>
              <p:cNvSpPr/>
              <p:nvPr/>
            </p:nvSpPr>
            <p:spPr>
              <a:xfrm>
                <a:off x="5962657" y="6221174"/>
                <a:ext cx="78928" cy="9779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8373553" y="3315012"/>
              <a:ext cx="422534" cy="424588"/>
            </a:xfrm>
            <a:prstGeom prst="rect">
              <a:avLst/>
            </a:prstGeom>
            <a:noFill/>
          </p:spPr>
          <p:txBody>
            <a:bodyPr wrap="square" lIns="0" tIns="0" rIns="0" bIns="0" rtlCol="0" anchor="ctr" anchorCtr="0">
              <a:spAutoFit/>
            </a:bodyPr>
            <a:lstStyle/>
            <a:p>
              <a:pPr algn="ctr"/>
              <a:r>
                <a:rPr lang="en-US" sz="800" dirty="0" err="1" smtClean="0"/>
                <a:t>RebinData</a:t>
              </a:r>
              <a:endParaRPr lang="en-US" sz="900" dirty="0"/>
            </a:p>
          </p:txBody>
        </p:sp>
        <p:grpSp>
          <p:nvGrpSpPr>
            <p:cNvPr id="17" name="Group 16"/>
            <p:cNvGrpSpPr/>
            <p:nvPr/>
          </p:nvGrpSpPr>
          <p:grpSpPr>
            <a:xfrm>
              <a:off x="5526686" y="5411986"/>
              <a:ext cx="516506" cy="737345"/>
              <a:chOff x="5962657" y="6120654"/>
              <a:chExt cx="516506" cy="737345"/>
            </a:xfrm>
          </p:grpSpPr>
          <p:pic>
            <p:nvPicPr>
              <p:cNvPr id="43" name="Picture 42" descr="Screen Shot 2012-10-23 at 7.58.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710" y="6120654"/>
                <a:ext cx="473453" cy="737345"/>
              </a:xfrm>
              <a:prstGeom prst="rect">
                <a:avLst/>
              </a:prstGeom>
            </p:spPr>
          </p:pic>
          <p:pic>
            <p:nvPicPr>
              <p:cNvPr id="44" name="Picture 43" descr="Screen Shot 2012-10-23 at 7.58.09 AM.png"/>
              <p:cNvPicPr>
                <a:picLocks noChangeAspect="1"/>
              </p:cNvPicPr>
              <p:nvPr/>
            </p:nvPicPr>
            <p:blipFill rotWithShape="1">
              <a:blip r:embed="rId4" cstate="print">
                <a:extLst>
                  <a:ext uri="{28A0092B-C50C-407E-A947-70E740481C1C}">
                    <a14:useLocalDpi xmlns:a14="http://schemas.microsoft.com/office/drawing/2010/main" val="0"/>
                  </a:ext>
                </a:extLst>
              </a:blip>
              <a:srcRect l="16647" t="61317" r="10609" b="32482"/>
              <a:stretch/>
            </p:blipFill>
            <p:spPr>
              <a:xfrm>
                <a:off x="6077464" y="6221174"/>
                <a:ext cx="344413" cy="397318"/>
              </a:xfrm>
              <a:prstGeom prst="rect">
                <a:avLst/>
              </a:prstGeom>
            </p:spPr>
          </p:pic>
          <p:sp>
            <p:nvSpPr>
              <p:cNvPr id="45" name="Rectangle 44"/>
              <p:cNvSpPr/>
              <p:nvPr/>
            </p:nvSpPr>
            <p:spPr>
              <a:xfrm>
                <a:off x="5962657" y="6221174"/>
                <a:ext cx="78928" cy="97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5584090" y="5555591"/>
              <a:ext cx="473451" cy="629029"/>
            </a:xfrm>
            <a:prstGeom prst="rect">
              <a:avLst/>
            </a:prstGeom>
            <a:noFill/>
          </p:spPr>
          <p:txBody>
            <a:bodyPr wrap="square" lIns="0" tIns="0" rIns="0" bIns="0" rtlCol="0" anchor="ctr" anchorCtr="0">
              <a:spAutoFit/>
            </a:bodyPr>
            <a:lstStyle/>
            <a:p>
              <a:pPr algn="ctr"/>
              <a:r>
                <a:rPr lang="en-US" sz="600" dirty="0" smtClean="0"/>
                <a:t>Con-</a:t>
              </a:r>
              <a:r>
                <a:rPr lang="en-US" sz="600" dirty="0" err="1" smtClean="0"/>
                <a:t>volved</a:t>
              </a:r>
              <a:endParaRPr lang="en-US" sz="600" dirty="0" smtClean="0"/>
            </a:p>
            <a:p>
              <a:pPr algn="ctr"/>
              <a:r>
                <a:rPr lang="en-US" sz="600" dirty="0" smtClean="0"/>
                <a:t>Views</a:t>
              </a:r>
            </a:p>
            <a:p>
              <a:endParaRPr lang="en-US" sz="600" dirty="0"/>
            </a:p>
          </p:txBody>
        </p:sp>
        <p:grpSp>
          <p:nvGrpSpPr>
            <p:cNvPr id="19" name="Group 18"/>
            <p:cNvGrpSpPr/>
            <p:nvPr/>
          </p:nvGrpSpPr>
          <p:grpSpPr>
            <a:xfrm>
              <a:off x="6138306" y="5411986"/>
              <a:ext cx="516506" cy="737345"/>
              <a:chOff x="5962657" y="6120654"/>
              <a:chExt cx="516506" cy="737345"/>
            </a:xfrm>
          </p:grpSpPr>
          <p:pic>
            <p:nvPicPr>
              <p:cNvPr id="40" name="Picture 39" descr="Screen Shot 2012-10-23 at 7.58.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710" y="6120654"/>
                <a:ext cx="473453" cy="737345"/>
              </a:xfrm>
              <a:prstGeom prst="rect">
                <a:avLst/>
              </a:prstGeom>
            </p:spPr>
          </p:pic>
          <p:pic>
            <p:nvPicPr>
              <p:cNvPr id="41" name="Picture 40" descr="Screen Shot 2012-10-23 at 7.58.09 AM.png"/>
              <p:cNvPicPr>
                <a:picLocks noChangeAspect="1"/>
              </p:cNvPicPr>
              <p:nvPr/>
            </p:nvPicPr>
            <p:blipFill rotWithShape="1">
              <a:blip r:embed="rId4" cstate="print">
                <a:extLst>
                  <a:ext uri="{28A0092B-C50C-407E-A947-70E740481C1C}">
                    <a14:useLocalDpi xmlns:a14="http://schemas.microsoft.com/office/drawing/2010/main" val="0"/>
                  </a:ext>
                </a:extLst>
              </a:blip>
              <a:srcRect l="16647" t="61317" r="10609" b="32482"/>
              <a:stretch/>
            </p:blipFill>
            <p:spPr>
              <a:xfrm>
                <a:off x="6077464" y="6221174"/>
                <a:ext cx="344413" cy="397318"/>
              </a:xfrm>
              <a:prstGeom prst="rect">
                <a:avLst/>
              </a:prstGeom>
            </p:spPr>
          </p:pic>
          <p:sp>
            <p:nvSpPr>
              <p:cNvPr id="42" name="Rectangle 41"/>
              <p:cNvSpPr/>
              <p:nvPr/>
            </p:nvSpPr>
            <p:spPr>
              <a:xfrm>
                <a:off x="5962657" y="6221174"/>
                <a:ext cx="78928" cy="97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6217233" y="5567579"/>
              <a:ext cx="422533" cy="314514"/>
            </a:xfrm>
            <a:prstGeom prst="rect">
              <a:avLst/>
            </a:prstGeom>
            <a:noFill/>
          </p:spPr>
          <p:txBody>
            <a:bodyPr wrap="square" lIns="0" tIns="0" rIns="0" bIns="0" rtlCol="0" anchor="ctr" anchorCtr="0">
              <a:spAutoFit/>
            </a:bodyPr>
            <a:lstStyle/>
            <a:p>
              <a:pPr algn="ctr"/>
              <a:r>
                <a:rPr lang="en-US" sz="600" dirty="0" smtClean="0"/>
                <a:t>FFT Views</a:t>
              </a:r>
              <a:endParaRPr lang="en-US" sz="600" dirty="0"/>
            </a:p>
          </p:txBody>
        </p:sp>
        <p:grpSp>
          <p:nvGrpSpPr>
            <p:cNvPr id="21" name="Group 20"/>
            <p:cNvGrpSpPr/>
            <p:nvPr/>
          </p:nvGrpSpPr>
          <p:grpSpPr>
            <a:xfrm>
              <a:off x="6749926" y="5411986"/>
              <a:ext cx="516506" cy="737345"/>
              <a:chOff x="5962657" y="6120654"/>
              <a:chExt cx="516506" cy="737345"/>
            </a:xfrm>
          </p:grpSpPr>
          <p:pic>
            <p:nvPicPr>
              <p:cNvPr id="37" name="Picture 36" descr="Screen Shot 2012-10-23 at 7.58.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710" y="6120654"/>
                <a:ext cx="473453" cy="737345"/>
              </a:xfrm>
              <a:prstGeom prst="rect">
                <a:avLst/>
              </a:prstGeom>
            </p:spPr>
          </p:pic>
          <p:pic>
            <p:nvPicPr>
              <p:cNvPr id="38" name="Picture 37" descr="Screen Shot 2012-10-23 at 7.58.09 AM.png"/>
              <p:cNvPicPr>
                <a:picLocks noChangeAspect="1"/>
              </p:cNvPicPr>
              <p:nvPr/>
            </p:nvPicPr>
            <p:blipFill rotWithShape="1">
              <a:blip r:embed="rId4" cstate="print">
                <a:extLst>
                  <a:ext uri="{28A0092B-C50C-407E-A947-70E740481C1C}">
                    <a14:useLocalDpi xmlns:a14="http://schemas.microsoft.com/office/drawing/2010/main" val="0"/>
                  </a:ext>
                </a:extLst>
              </a:blip>
              <a:srcRect l="16647" t="61317" r="10609" b="32482"/>
              <a:stretch/>
            </p:blipFill>
            <p:spPr>
              <a:xfrm>
                <a:off x="6077464" y="6221174"/>
                <a:ext cx="344413" cy="397318"/>
              </a:xfrm>
              <a:prstGeom prst="rect">
                <a:avLst/>
              </a:prstGeom>
            </p:spPr>
          </p:pic>
          <p:sp>
            <p:nvSpPr>
              <p:cNvPr id="39" name="Rectangle 38"/>
              <p:cNvSpPr/>
              <p:nvPr/>
            </p:nvSpPr>
            <p:spPr>
              <a:xfrm>
                <a:off x="5962657" y="6221174"/>
                <a:ext cx="78928" cy="97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6778626" y="5562737"/>
              <a:ext cx="501464" cy="314514"/>
            </a:xfrm>
            <a:prstGeom prst="rect">
              <a:avLst/>
            </a:prstGeom>
            <a:noFill/>
          </p:spPr>
          <p:txBody>
            <a:bodyPr wrap="square" lIns="0" tIns="0" rIns="0" bIns="0" rtlCol="0">
              <a:spAutoFit/>
            </a:bodyPr>
            <a:lstStyle/>
            <a:p>
              <a:pPr algn="ctr"/>
              <a:r>
                <a:rPr lang="en-US" sz="600" dirty="0" smtClean="0"/>
                <a:t>Fourier Image</a:t>
              </a:r>
              <a:endParaRPr lang="en-US" sz="600" dirty="0"/>
            </a:p>
          </p:txBody>
        </p:sp>
        <p:grpSp>
          <p:nvGrpSpPr>
            <p:cNvPr id="23" name="Group 22"/>
            <p:cNvGrpSpPr/>
            <p:nvPr/>
          </p:nvGrpSpPr>
          <p:grpSpPr>
            <a:xfrm>
              <a:off x="6745499" y="6120655"/>
              <a:ext cx="516506" cy="737345"/>
              <a:chOff x="5962657" y="6120654"/>
              <a:chExt cx="516506" cy="737345"/>
            </a:xfrm>
          </p:grpSpPr>
          <p:pic>
            <p:nvPicPr>
              <p:cNvPr id="34" name="Picture 33" descr="Screen Shot 2012-10-23 at 7.58.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710" y="6120654"/>
                <a:ext cx="473453" cy="737345"/>
              </a:xfrm>
              <a:prstGeom prst="rect">
                <a:avLst/>
              </a:prstGeom>
            </p:spPr>
          </p:pic>
          <p:pic>
            <p:nvPicPr>
              <p:cNvPr id="35" name="Picture 34" descr="Screen Shot 2012-10-23 at 7.58.09 AM.png"/>
              <p:cNvPicPr>
                <a:picLocks noChangeAspect="1"/>
              </p:cNvPicPr>
              <p:nvPr/>
            </p:nvPicPr>
            <p:blipFill rotWithShape="1">
              <a:blip r:embed="rId4" cstate="print">
                <a:extLst>
                  <a:ext uri="{28A0092B-C50C-407E-A947-70E740481C1C}">
                    <a14:useLocalDpi xmlns:a14="http://schemas.microsoft.com/office/drawing/2010/main" val="0"/>
                  </a:ext>
                </a:extLst>
              </a:blip>
              <a:srcRect l="16647" t="61317" r="10609" b="32482"/>
              <a:stretch/>
            </p:blipFill>
            <p:spPr>
              <a:xfrm>
                <a:off x="6077464" y="6221174"/>
                <a:ext cx="344413" cy="397318"/>
              </a:xfrm>
              <a:prstGeom prst="rect">
                <a:avLst/>
              </a:prstGeom>
            </p:spPr>
          </p:pic>
          <p:sp>
            <p:nvSpPr>
              <p:cNvPr id="36" name="Rectangle 35"/>
              <p:cNvSpPr/>
              <p:nvPr/>
            </p:nvSpPr>
            <p:spPr>
              <a:xfrm>
                <a:off x="5962657" y="6221174"/>
                <a:ext cx="78928" cy="97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23"/>
            <p:cNvSpPr txBox="1"/>
            <p:nvPr/>
          </p:nvSpPr>
          <p:spPr>
            <a:xfrm>
              <a:off x="6781373" y="6261169"/>
              <a:ext cx="501464" cy="471771"/>
            </a:xfrm>
            <a:prstGeom prst="rect">
              <a:avLst/>
            </a:prstGeom>
            <a:noFill/>
          </p:spPr>
          <p:txBody>
            <a:bodyPr wrap="square" lIns="0" tIns="0" rIns="0" bIns="0" rtlCol="0" anchor="ctr" anchorCtr="0">
              <a:spAutoFit/>
            </a:bodyPr>
            <a:lstStyle/>
            <a:p>
              <a:pPr algn="ctr"/>
              <a:r>
                <a:rPr lang="en-US" sz="600" dirty="0" smtClean="0"/>
                <a:t>Center</a:t>
              </a:r>
            </a:p>
            <a:p>
              <a:pPr algn="ctr"/>
              <a:r>
                <a:rPr lang="en-US" sz="600" dirty="0" smtClean="0"/>
                <a:t>Normal Image</a:t>
              </a:r>
              <a:endParaRPr lang="en-US" sz="600" dirty="0"/>
            </a:p>
          </p:txBody>
        </p:sp>
        <p:cxnSp>
          <p:nvCxnSpPr>
            <p:cNvPr id="25" name="Straight Arrow Connector 24"/>
            <p:cNvCxnSpPr/>
            <p:nvPr/>
          </p:nvCxnSpPr>
          <p:spPr>
            <a:xfrm>
              <a:off x="5815334" y="5108968"/>
              <a:ext cx="0" cy="315469"/>
            </a:xfrm>
            <a:prstGeom prst="straightConnector1">
              <a:avLst/>
            </a:prstGeom>
            <a:ln w="9525">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40" idx="0"/>
            </p:cNvCxnSpPr>
            <p:nvPr/>
          </p:nvCxnSpPr>
          <p:spPr>
            <a:xfrm flipH="1">
              <a:off x="6418086" y="5096517"/>
              <a:ext cx="410768" cy="315469"/>
            </a:xfrm>
            <a:prstGeom prst="straightConnector1">
              <a:avLst/>
            </a:prstGeom>
            <a:ln w="9525">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7209146" y="5108968"/>
              <a:ext cx="855575" cy="501330"/>
            </a:xfrm>
            <a:prstGeom prst="straightConnector1">
              <a:avLst/>
            </a:prstGeom>
            <a:ln w="9525">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7209147" y="6471840"/>
              <a:ext cx="1200286" cy="0"/>
            </a:xfrm>
            <a:prstGeom prst="straightConnector1">
              <a:avLst/>
            </a:prstGeom>
            <a:ln w="9525">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16" idx="3"/>
            </p:cNvCxnSpPr>
            <p:nvPr/>
          </p:nvCxnSpPr>
          <p:spPr>
            <a:xfrm flipH="1" flipV="1">
              <a:off x="8796088" y="3527307"/>
              <a:ext cx="272047" cy="122107"/>
            </a:xfrm>
            <a:prstGeom prst="straightConnector1">
              <a:avLst/>
            </a:prstGeom>
            <a:ln w="9525">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8216900" y="3191083"/>
              <a:ext cx="851233" cy="10667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965493" y="2743729"/>
              <a:ext cx="851233" cy="10667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4570243" y="225313"/>
              <a:ext cx="185522"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560000" y="245797"/>
              <a:ext cx="6278" cy="476232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 name="TextBox 49"/>
          <p:cNvSpPr txBox="1"/>
          <p:nvPr/>
        </p:nvSpPr>
        <p:spPr>
          <a:xfrm>
            <a:off x="7021286" y="2895600"/>
            <a:ext cx="2046514" cy="2585323"/>
          </a:xfrm>
          <a:prstGeom prst="rect">
            <a:avLst/>
          </a:prstGeom>
          <a:noFill/>
        </p:spPr>
        <p:txBody>
          <a:bodyPr wrap="square" rtlCol="0">
            <a:spAutoFit/>
          </a:bodyPr>
          <a:lstStyle/>
          <a:p>
            <a:r>
              <a:rPr lang="en-US" sz="1800" dirty="0" smtClean="0">
                <a:latin typeface="+mn-lt"/>
              </a:rPr>
              <a:t>Examples:</a:t>
            </a:r>
          </a:p>
          <a:p>
            <a:pPr marL="342900" indent="-342900">
              <a:buFont typeface="Arial" panose="020B0604020202020204" pitchFamily="34" charset="0"/>
              <a:buChar char="•"/>
            </a:pPr>
            <a:r>
              <a:rPr lang="en-US" sz="1800" dirty="0" smtClean="0">
                <a:latin typeface="+mn-lt"/>
              </a:rPr>
              <a:t>Filled </a:t>
            </a:r>
            <a:r>
              <a:rPr lang="en-US" sz="1800" dirty="0" err="1" smtClean="0">
                <a:latin typeface="+mn-lt"/>
              </a:rPr>
              <a:t>fanbeam</a:t>
            </a:r>
            <a:endParaRPr lang="en-US" sz="1800" dirty="0" smtClean="0">
              <a:latin typeface="+mn-lt"/>
            </a:endParaRPr>
          </a:p>
          <a:p>
            <a:pPr marL="342900" indent="-342900">
              <a:buFont typeface="Arial" panose="020B0604020202020204" pitchFamily="34" charset="0"/>
              <a:buChar char="•"/>
            </a:pPr>
            <a:endParaRPr lang="en-US" sz="1800" dirty="0" smtClean="0">
              <a:latin typeface="+mn-lt"/>
            </a:endParaRPr>
          </a:p>
          <a:p>
            <a:pPr marL="342900" indent="-342900">
              <a:buFont typeface="Arial" panose="020B0604020202020204" pitchFamily="34" charset="0"/>
              <a:buChar char="•"/>
            </a:pPr>
            <a:r>
              <a:rPr lang="en-US" sz="1800" dirty="0" err="1" smtClean="0">
                <a:latin typeface="+mn-lt"/>
              </a:rPr>
              <a:t>Rebinned</a:t>
            </a:r>
            <a:r>
              <a:rPr lang="en-US" sz="1800" dirty="0" smtClean="0">
                <a:latin typeface="+mn-lt"/>
              </a:rPr>
              <a:t> parallel</a:t>
            </a:r>
          </a:p>
          <a:p>
            <a:pPr marL="342900" indent="-342900">
              <a:buFont typeface="Arial" panose="020B0604020202020204" pitchFamily="34" charset="0"/>
              <a:buChar char="•"/>
            </a:pPr>
            <a:endParaRPr lang="en-US" sz="1800" dirty="0">
              <a:latin typeface="+mn-lt"/>
            </a:endParaRPr>
          </a:p>
          <a:p>
            <a:pPr marL="342900" indent="-342900">
              <a:buFont typeface="Arial" panose="020B0604020202020204" pitchFamily="34" charset="0"/>
              <a:buChar char="•"/>
            </a:pPr>
            <a:r>
              <a:rPr lang="en-US" sz="1800" dirty="0" smtClean="0">
                <a:latin typeface="+mn-lt"/>
              </a:rPr>
              <a:t>Corresponding projection models</a:t>
            </a:r>
            <a:endParaRPr lang="en-US" sz="1800" dirty="0">
              <a:latin typeface="+mn-lt"/>
            </a:endParaRPr>
          </a:p>
        </p:txBody>
      </p:sp>
    </p:spTree>
    <p:extLst>
      <p:ext uri="{BB962C8B-B14F-4D97-AF65-F5344CB8AC3E}">
        <p14:creationId xmlns:p14="http://schemas.microsoft.com/office/powerpoint/2010/main" val="347860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p:txBody>
          <a:bodyPr>
            <a:normAutofit lnSpcReduction="10000"/>
          </a:bodyPr>
          <a:lstStyle/>
          <a:p>
            <a:r>
              <a:rPr lang="en-US" dirty="0" smtClean="0"/>
              <a:t>CT scans (~50k images) </a:t>
            </a:r>
          </a:p>
          <a:p>
            <a:r>
              <a:rPr lang="en-US" dirty="0" smtClean="0"/>
              <a:t>Raw data</a:t>
            </a:r>
          </a:p>
          <a:p>
            <a:r>
              <a:rPr lang="en-US" dirty="0" smtClean="0"/>
              <a:t>Ground </a:t>
            </a:r>
            <a:r>
              <a:rPr lang="en-US" dirty="0"/>
              <a:t>truth was created only for targets and pseudo targets, not for non-targets</a:t>
            </a:r>
          </a:p>
          <a:p>
            <a:r>
              <a:rPr lang="en-US" dirty="0" smtClean="0"/>
              <a:t>Information on packing</a:t>
            </a:r>
          </a:p>
          <a:p>
            <a:pPr lvl="1"/>
            <a:r>
              <a:rPr lang="en-US" dirty="0" smtClean="0"/>
              <a:t>List of objects and characteristics (mass, size, etc.)</a:t>
            </a:r>
          </a:p>
          <a:p>
            <a:pPr lvl="1"/>
            <a:r>
              <a:rPr lang="en-US" dirty="0" smtClean="0"/>
              <a:t>Pictures – targets, non-targets</a:t>
            </a:r>
          </a:p>
          <a:p>
            <a:pPr lvl="1"/>
            <a:r>
              <a:rPr lang="en-US" dirty="0" smtClean="0"/>
              <a:t>Videos of </a:t>
            </a:r>
            <a:r>
              <a:rPr lang="en-US" dirty="0" smtClean="0"/>
              <a:t>bins when unpacked</a:t>
            </a:r>
            <a:endParaRPr lang="en-US" dirty="0" smtClean="0"/>
          </a:p>
          <a:p>
            <a:pPr lvl="1"/>
            <a:r>
              <a:rPr lang="en-US" dirty="0" smtClean="0"/>
              <a:t>Objects, bins have IDs</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24</a:t>
            </a:fld>
            <a:endParaRPr lang="en-US" dirty="0"/>
          </a:p>
        </p:txBody>
      </p:sp>
    </p:spTree>
    <p:extLst>
      <p:ext uri="{BB962C8B-B14F-4D97-AF65-F5344CB8AC3E}">
        <p14:creationId xmlns:p14="http://schemas.microsoft.com/office/powerpoint/2010/main" val="1318550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 Goals</a:t>
            </a:r>
            <a:endParaRPr lang="en-US" dirty="0"/>
          </a:p>
        </p:txBody>
      </p:sp>
      <p:sp>
        <p:nvSpPr>
          <p:cNvPr id="3" name="Content Placeholder 2"/>
          <p:cNvSpPr>
            <a:spLocks noGrp="1"/>
          </p:cNvSpPr>
          <p:nvPr>
            <p:ph idx="1"/>
          </p:nvPr>
        </p:nvSpPr>
        <p:spPr/>
        <p:txBody>
          <a:bodyPr>
            <a:normAutofit lnSpcReduction="10000"/>
          </a:bodyPr>
          <a:lstStyle/>
          <a:p>
            <a:r>
              <a:rPr lang="en-US" dirty="0"/>
              <a:t>Raw </a:t>
            </a:r>
            <a:r>
              <a:rPr lang="en-US" dirty="0" smtClean="0"/>
              <a:t>data, images, models, tools, documentation in </a:t>
            </a:r>
            <a:r>
              <a:rPr lang="en-US" dirty="0"/>
              <a:t>public domain </a:t>
            </a:r>
          </a:p>
          <a:p>
            <a:pPr marL="857250" lvl="1" indent="-457200"/>
            <a:r>
              <a:rPr lang="en-US" dirty="0" smtClean="0"/>
              <a:t>Allow </a:t>
            </a:r>
            <a:r>
              <a:rPr lang="en-US" dirty="0"/>
              <a:t>third parties to develop </a:t>
            </a:r>
            <a:r>
              <a:rPr lang="en-US" dirty="0" smtClean="0"/>
              <a:t>advanced algorithms</a:t>
            </a:r>
          </a:p>
          <a:p>
            <a:pPr marL="457200" indent="-457200"/>
            <a:r>
              <a:rPr lang="en-US" dirty="0" smtClean="0"/>
              <a:t>All data on FTP site</a:t>
            </a:r>
          </a:p>
          <a:p>
            <a:pPr marL="457200" indent="-457200"/>
            <a:r>
              <a:rPr lang="en-US" dirty="0" smtClean="0"/>
              <a:t>Available to all researchers after signing agreement with ALERT</a:t>
            </a:r>
          </a:p>
          <a:p>
            <a:pPr marL="857250" lvl="1" indent="-457200"/>
            <a:r>
              <a:rPr lang="en-US" dirty="0" smtClean="0"/>
              <a:t>Cannot redistribute data</a:t>
            </a:r>
          </a:p>
          <a:p>
            <a:pPr marL="857250" lvl="1" indent="-457200"/>
            <a:r>
              <a:rPr lang="en-US" dirty="0" smtClean="0"/>
              <a:t>Publications/presentations reviewed</a:t>
            </a:r>
          </a:p>
          <a:p>
            <a:pPr marL="857250" lvl="1" indent="-457200"/>
            <a:endParaRPr lang="en-US" dirty="0" smtClean="0"/>
          </a:p>
          <a:p>
            <a:pPr marL="457200" indent="-457200"/>
            <a:endParaRPr lang="en-US" dirty="0"/>
          </a:p>
        </p:txBody>
      </p:sp>
      <p:sp>
        <p:nvSpPr>
          <p:cNvPr id="4" name="Slide Number Placeholder 3"/>
          <p:cNvSpPr>
            <a:spLocks noGrp="1"/>
          </p:cNvSpPr>
          <p:nvPr>
            <p:ph type="sldNum" sz="quarter" idx="11"/>
          </p:nvPr>
        </p:nvSpPr>
        <p:spPr/>
        <p:txBody>
          <a:bodyPr/>
          <a:lstStyle/>
          <a:p>
            <a:pPr>
              <a:defRPr/>
            </a:pPr>
            <a:fld id="{8CDE2F62-9E75-B446-91C2-8C01B892A956}" type="slidenum">
              <a:rPr lang="en-US" smtClean="0"/>
              <a:pPr>
                <a:defRPr/>
              </a:pPr>
              <a:t>25</a:t>
            </a:fld>
            <a:endParaRPr lang="en-US" dirty="0"/>
          </a:p>
        </p:txBody>
      </p:sp>
    </p:spTree>
    <p:extLst>
      <p:ext uri="{BB962C8B-B14F-4D97-AF65-F5344CB8AC3E}">
        <p14:creationId xmlns:p14="http://schemas.microsoft.com/office/powerpoint/2010/main" val="285244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ATR Definition</a:t>
            </a:r>
          </a:p>
        </p:txBody>
      </p:sp>
      <p:sp>
        <p:nvSpPr>
          <p:cNvPr id="3" name="Content Placeholder 2"/>
          <p:cNvSpPr>
            <a:spLocks noGrp="1"/>
          </p:cNvSpPr>
          <p:nvPr>
            <p:ph idx="1"/>
          </p:nvPr>
        </p:nvSpPr>
        <p:spPr/>
        <p:txBody>
          <a:bodyPr rtlCol="0">
            <a:normAutofit/>
          </a:bodyPr>
          <a:lstStyle/>
          <a:p>
            <a:pPr lvl="1" eaLnBrk="1" fontAlgn="auto" hangingPunct="1">
              <a:spcAft>
                <a:spcPts val="0"/>
              </a:spcAft>
              <a:buFont typeface="Arial" pitchFamily="34" charset="0"/>
              <a:buChar char="•"/>
              <a:defRPr/>
            </a:pPr>
            <a:r>
              <a:rPr lang="en-US" dirty="0" smtClean="0"/>
              <a:t>Input to ATR: 3D CT images  + projections</a:t>
            </a:r>
            <a:endParaRPr lang="en-US" dirty="0"/>
          </a:p>
          <a:p>
            <a:pPr lvl="2" eaLnBrk="1" fontAlgn="auto" hangingPunct="1">
              <a:spcAft>
                <a:spcPts val="0"/>
              </a:spcAft>
              <a:buFont typeface="Arial" pitchFamily="34" charset="0"/>
              <a:buChar char="•"/>
              <a:defRPr/>
            </a:pPr>
            <a:r>
              <a:rPr lang="en-US" dirty="0" smtClean="0"/>
              <a:t>Objects are not segmented</a:t>
            </a:r>
          </a:p>
          <a:p>
            <a:pPr lvl="2" eaLnBrk="1" fontAlgn="auto" hangingPunct="1">
              <a:spcAft>
                <a:spcPts val="0"/>
              </a:spcAft>
              <a:buFont typeface="Arial" pitchFamily="34" charset="0"/>
              <a:buChar char="•"/>
              <a:defRPr/>
            </a:pPr>
            <a:r>
              <a:rPr lang="en-US" dirty="0" smtClean="0"/>
              <a:t>Feature are not extracted </a:t>
            </a:r>
            <a:endParaRPr lang="en-US" dirty="0" smtClean="0"/>
          </a:p>
          <a:p>
            <a:pPr lvl="2" eaLnBrk="1" fontAlgn="auto" hangingPunct="1">
              <a:spcAft>
                <a:spcPts val="0"/>
              </a:spcAft>
              <a:buFont typeface="Arial" pitchFamily="34" charset="0"/>
              <a:buChar char="•"/>
              <a:defRPr/>
            </a:pPr>
            <a:r>
              <a:rPr lang="en-US" dirty="0" smtClean="0"/>
              <a:t>Projections cannot be reconstructed</a:t>
            </a:r>
          </a:p>
          <a:p>
            <a:pPr lvl="2" eaLnBrk="1" fontAlgn="auto" hangingPunct="1">
              <a:spcAft>
                <a:spcPts val="0"/>
              </a:spcAft>
              <a:buFont typeface="Arial" pitchFamily="34" charset="0"/>
              <a:buChar char="•"/>
              <a:defRPr/>
            </a:pPr>
            <a:r>
              <a:rPr lang="en-US" dirty="0" smtClean="0"/>
              <a:t>Ground truth only to learn about targets</a:t>
            </a:r>
            <a:endParaRPr lang="en-US" dirty="0"/>
          </a:p>
          <a:p>
            <a:pPr lvl="1" eaLnBrk="1" fontAlgn="auto" hangingPunct="1">
              <a:spcAft>
                <a:spcPts val="0"/>
              </a:spcAft>
              <a:buFont typeface="Arial" pitchFamily="34" charset="0"/>
              <a:buChar char="•"/>
              <a:defRPr/>
            </a:pPr>
            <a:r>
              <a:rPr lang="en-US" dirty="0" smtClean="0"/>
              <a:t>Possible </a:t>
            </a:r>
            <a:r>
              <a:rPr lang="en-US" dirty="0" smtClean="0"/>
              <a:t>Functions: segmentation, feature extraction, CT correction, </a:t>
            </a:r>
            <a:r>
              <a:rPr lang="en-US" dirty="0" smtClean="0"/>
              <a:t>classification</a:t>
            </a:r>
          </a:p>
          <a:p>
            <a:pPr lvl="2">
              <a:defRPr/>
            </a:pPr>
            <a:r>
              <a:rPr lang="en-US" dirty="0" smtClean="0"/>
              <a:t>Not required – could find targets in projections</a:t>
            </a:r>
            <a:endParaRPr lang="en-US" dirty="0" smtClean="0"/>
          </a:p>
          <a:p>
            <a:pPr lvl="1" eaLnBrk="1" fontAlgn="auto" hangingPunct="1">
              <a:spcAft>
                <a:spcPts val="0"/>
              </a:spcAft>
              <a:buFont typeface="Arial" pitchFamily="34" charset="0"/>
              <a:buChar char="•"/>
              <a:defRPr/>
            </a:pPr>
            <a:r>
              <a:rPr lang="en-US" dirty="0" smtClean="0"/>
              <a:t>Output </a:t>
            </a:r>
            <a:r>
              <a:rPr lang="en-US" dirty="0" smtClean="0"/>
              <a:t>from ATR: </a:t>
            </a:r>
            <a:r>
              <a:rPr lang="en-US" dirty="0" smtClean="0"/>
              <a:t>label </a:t>
            </a:r>
            <a:r>
              <a:rPr lang="en-US" dirty="0" smtClean="0"/>
              <a:t>images, log file</a:t>
            </a:r>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26</a:t>
            </a:fld>
            <a:endParaRPr lang="en-US" dirty="0"/>
          </a:p>
        </p:txBody>
      </p:sp>
    </p:spTree>
    <p:extLst>
      <p:ext uri="{BB962C8B-B14F-4D97-AF65-F5344CB8AC3E}">
        <p14:creationId xmlns:p14="http://schemas.microsoft.com/office/powerpoint/2010/main" val="3464661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Label Images</a:t>
            </a:r>
            <a:endParaRPr lang="en-US" dirty="0"/>
          </a:p>
        </p:txBody>
      </p:sp>
      <p:sp>
        <p:nvSpPr>
          <p:cNvPr id="4" name="Content Placeholder 3"/>
          <p:cNvSpPr>
            <a:spLocks noGrp="1"/>
          </p:cNvSpPr>
          <p:nvPr>
            <p:ph idx="1"/>
          </p:nvPr>
        </p:nvSpPr>
        <p:spPr/>
        <p:txBody>
          <a:bodyPr>
            <a:normAutofit fontScale="62500" lnSpcReduction="20000"/>
          </a:bodyPr>
          <a:lstStyle/>
          <a:p>
            <a:r>
              <a:rPr lang="en-US" dirty="0" smtClean="0"/>
              <a:t>Label Image: </a:t>
            </a:r>
            <a:r>
              <a:rPr lang="en-US" i="1" dirty="0" smtClean="0"/>
              <a:t>An image generated either by an ATR or by a ground truth generating program indicating to which </a:t>
            </a:r>
            <a:r>
              <a:rPr lang="en-US" b="1" i="1" u="sng" dirty="0" smtClean="0"/>
              <a:t>label</a:t>
            </a:r>
            <a:r>
              <a:rPr lang="en-US" i="1" dirty="0" smtClean="0"/>
              <a:t> a pixel belongs</a:t>
            </a:r>
            <a:endParaRPr lang="en-US" b="1" i="1" dirty="0" smtClean="0"/>
          </a:p>
          <a:p>
            <a:r>
              <a:rPr lang="en-US" dirty="0" smtClean="0"/>
              <a:t>Label: </a:t>
            </a:r>
          </a:p>
          <a:p>
            <a:pPr lvl="1"/>
            <a:r>
              <a:rPr lang="en-US" i="1" dirty="0" smtClean="0"/>
              <a:t>A set of non-zero pixels in an </a:t>
            </a:r>
            <a:r>
              <a:rPr lang="en-US" b="1" i="1" u="sng" dirty="0" smtClean="0"/>
              <a:t>ATR label image </a:t>
            </a:r>
            <a:r>
              <a:rPr lang="en-US" i="1" dirty="0" smtClean="0"/>
              <a:t>indicating the presence of an alarm at the corresponding location in the physical bag/bin</a:t>
            </a:r>
          </a:p>
          <a:p>
            <a:pPr lvl="1"/>
            <a:r>
              <a:rPr lang="en-US" i="1" dirty="0" smtClean="0"/>
              <a:t>A set of non-zero pixels in a </a:t>
            </a:r>
            <a:r>
              <a:rPr lang="en-US" b="1" i="1" u="sng" dirty="0" smtClean="0"/>
              <a:t>ground truth (GT) label image </a:t>
            </a:r>
            <a:r>
              <a:rPr lang="en-US" i="1" dirty="0" smtClean="0"/>
              <a:t>indicating the presence of a target at the corresponding location in the physical bag/bin</a:t>
            </a:r>
            <a:endParaRPr lang="en-US" dirty="0" smtClean="0"/>
          </a:p>
          <a:p>
            <a:r>
              <a:rPr lang="en-US" dirty="0" smtClean="0"/>
              <a:t>The </a:t>
            </a:r>
            <a:r>
              <a:rPr lang="en-US" dirty="0"/>
              <a:t>number of pixels in a label image is the same as </a:t>
            </a:r>
            <a:r>
              <a:rPr lang="en-US" dirty="0" smtClean="0"/>
              <a:t>in its corresponding </a:t>
            </a:r>
            <a:r>
              <a:rPr lang="en-US" dirty="0"/>
              <a:t>CT </a:t>
            </a:r>
            <a:r>
              <a:rPr lang="en-US" dirty="0" smtClean="0"/>
              <a:t>image (</a:t>
            </a:r>
            <a:r>
              <a:rPr lang="en-US" i="1" dirty="0" smtClean="0"/>
              <a:t>N</a:t>
            </a:r>
            <a:r>
              <a:rPr lang="en-US" dirty="0" smtClean="0"/>
              <a:t>x512x512)</a:t>
            </a:r>
          </a:p>
          <a:p>
            <a:r>
              <a:rPr lang="en-US" dirty="0" smtClean="0"/>
              <a:t>A label </a:t>
            </a:r>
            <a:r>
              <a:rPr lang="en-US" dirty="0"/>
              <a:t>image pixel can be assigned to only one </a:t>
            </a:r>
            <a:r>
              <a:rPr lang="en-US" dirty="0" smtClean="0"/>
              <a:t>object</a:t>
            </a:r>
          </a:p>
          <a:p>
            <a:r>
              <a:rPr lang="en-US" dirty="0" smtClean="0"/>
              <a:t>Values: </a:t>
            </a:r>
          </a:p>
          <a:p>
            <a:pPr lvl="1"/>
            <a:r>
              <a:rPr lang="en-US" dirty="0" smtClean="0"/>
              <a:t>0 = background</a:t>
            </a:r>
          </a:p>
          <a:p>
            <a:pPr lvl="1"/>
            <a:r>
              <a:rPr lang="en-US" dirty="0" smtClean="0"/>
              <a:t>Label/tag for object for ground truth</a:t>
            </a:r>
          </a:p>
          <a:p>
            <a:pPr lvl="1"/>
            <a:r>
              <a:rPr lang="en-US" dirty="0" smtClean="0"/>
              <a:t>&gt;0 = object number from ATR</a:t>
            </a:r>
          </a:p>
          <a:p>
            <a:pPr lvl="2"/>
            <a:r>
              <a:rPr lang="en-US" dirty="0" smtClean="0"/>
              <a:t>Does not have to match object tag</a:t>
            </a:r>
          </a:p>
        </p:txBody>
      </p:sp>
      <p:sp>
        <p:nvSpPr>
          <p:cNvPr id="2" name="Slide Number Placeholder 1"/>
          <p:cNvSpPr>
            <a:spLocks noGrp="1"/>
          </p:cNvSpPr>
          <p:nvPr>
            <p:ph type="sldNum" sz="quarter" idx="12"/>
          </p:nvPr>
        </p:nvSpPr>
        <p:spPr/>
        <p:txBody>
          <a:bodyPr/>
          <a:lstStyle/>
          <a:p>
            <a:pPr>
              <a:defRPr/>
            </a:pPr>
            <a:fld id="{4EDC935B-DDF5-4AEE-88E8-9417B206E525}" type="slidenum">
              <a:rPr lang="en-US" smtClean="0"/>
              <a:pPr>
                <a:defRPr/>
              </a:pPr>
              <a:t>27</a:t>
            </a:fld>
            <a:endParaRPr lang="en-US" dirty="0"/>
          </a:p>
        </p:txBody>
      </p:sp>
    </p:spTree>
    <p:extLst>
      <p:ext uri="{BB962C8B-B14F-4D97-AF65-F5344CB8AC3E}">
        <p14:creationId xmlns:p14="http://schemas.microsoft.com/office/powerpoint/2010/main" val="460877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Truth</a:t>
            </a:r>
            <a:endParaRPr lang="en-US" dirty="0"/>
          </a:p>
        </p:txBody>
      </p:sp>
      <p:sp>
        <p:nvSpPr>
          <p:cNvPr id="3" name="Content Placeholder 2"/>
          <p:cNvSpPr>
            <a:spLocks noGrp="1"/>
          </p:cNvSpPr>
          <p:nvPr>
            <p:ph idx="1"/>
          </p:nvPr>
        </p:nvSpPr>
        <p:spPr>
          <a:xfrm>
            <a:off x="457200" y="1600201"/>
            <a:ext cx="8229600" cy="3048000"/>
          </a:xfrm>
        </p:spPr>
        <p:txBody>
          <a:bodyPr/>
          <a:lstStyle/>
          <a:p>
            <a:r>
              <a:rPr lang="en-US" dirty="0" smtClean="0"/>
              <a:t>Label images showing locations of targets</a:t>
            </a:r>
          </a:p>
          <a:p>
            <a:r>
              <a:rPr lang="en-US" dirty="0" smtClean="0"/>
              <a:t>Used for</a:t>
            </a:r>
          </a:p>
          <a:p>
            <a:pPr lvl="1"/>
            <a:r>
              <a:rPr lang="en-US" dirty="0" smtClean="0"/>
              <a:t>Target analysis (feature extraction) by researchers</a:t>
            </a:r>
          </a:p>
          <a:p>
            <a:pPr lvl="1"/>
            <a:r>
              <a:rPr lang="en-US" dirty="0" smtClean="0"/>
              <a:t>Automated scoring</a:t>
            </a:r>
          </a:p>
          <a:p>
            <a:r>
              <a:rPr lang="en-US" dirty="0" smtClean="0"/>
              <a:t>More in Franco’s talk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pic>
        <p:nvPicPr>
          <p:cNvPr id="3074" name="Picture 2" descr="C:\Users\carl\Desktop\to4 s + q + panel\crc PR talks\I121_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l\Desktop\to4 s + q + panel\crc PR talks\A121_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arl\Desktop\to4 s + q + panel\crc PR talks\I121_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6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 Implementation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Sample ATR </a:t>
            </a:r>
            <a:r>
              <a:rPr lang="en-US" dirty="0" smtClean="0"/>
              <a:t>supplied </a:t>
            </a:r>
            <a:r>
              <a:rPr lang="en-US" dirty="0" smtClean="0"/>
              <a:t>based on </a:t>
            </a:r>
            <a:r>
              <a:rPr lang="en-US" dirty="0" err="1" smtClean="0"/>
              <a:t>Karimi’s</a:t>
            </a:r>
            <a:r>
              <a:rPr lang="en-US" dirty="0" smtClean="0"/>
              <a:t> </a:t>
            </a:r>
            <a:r>
              <a:rPr lang="en-US" dirty="0" smtClean="0"/>
              <a:t>code for Segmentation Project</a:t>
            </a:r>
          </a:p>
          <a:p>
            <a:pPr lvl="1"/>
            <a:r>
              <a:rPr lang="en-US" dirty="0" smtClean="0"/>
              <a:t>Demonstrate reading FITS images, writing label images and log files</a:t>
            </a:r>
          </a:p>
          <a:p>
            <a:pPr lvl="1"/>
            <a:r>
              <a:rPr lang="en-US" dirty="0" smtClean="0"/>
              <a:t>Can rip out algorithm and insert your own</a:t>
            </a:r>
          </a:p>
          <a:p>
            <a:pPr lvl="1"/>
            <a:r>
              <a:rPr lang="en-US" dirty="0" smtClean="0"/>
              <a:t>C/Linux</a:t>
            </a:r>
          </a:p>
          <a:p>
            <a:r>
              <a:rPr lang="en-US" dirty="0" smtClean="0"/>
              <a:t>Do </a:t>
            </a:r>
            <a:r>
              <a:rPr lang="en-US" dirty="0" smtClean="0"/>
              <a:t>not over-train on the data or use illegal </a:t>
            </a:r>
            <a:r>
              <a:rPr lang="en-US" dirty="0" smtClean="0"/>
              <a:t>features</a:t>
            </a:r>
          </a:p>
          <a:p>
            <a:r>
              <a:rPr lang="en-US" dirty="0" smtClean="0"/>
              <a:t>Execution time out of scope </a:t>
            </a:r>
            <a:endParaRPr lang="en-US" dirty="0" smtClean="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29</a:t>
            </a:fld>
            <a:endParaRPr lang="en-US" dirty="0"/>
          </a:p>
        </p:txBody>
      </p:sp>
    </p:spTree>
    <p:extLst>
      <p:ext uri="{BB962C8B-B14F-4D97-AF65-F5344CB8AC3E}">
        <p14:creationId xmlns:p14="http://schemas.microsoft.com/office/powerpoint/2010/main" val="617323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ADSA Workshop </a:t>
            </a:r>
            <a:r>
              <a:rPr lang="en-US" dirty="0" smtClean="0"/>
              <a:t>Format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ADSA</a:t>
            </a:r>
          </a:p>
          <a:p>
            <a:pPr lvl="1"/>
            <a:r>
              <a:rPr lang="en-US" dirty="0" smtClean="0"/>
              <a:t>Ask questions in real time</a:t>
            </a:r>
          </a:p>
          <a:p>
            <a:pPr lvl="1"/>
            <a:r>
              <a:rPr lang="en-US" dirty="0" smtClean="0"/>
              <a:t>Interrupt speakers … “I do not understand”</a:t>
            </a:r>
          </a:p>
          <a:p>
            <a:pPr lvl="1"/>
            <a:r>
              <a:rPr lang="en-US" dirty="0" smtClean="0"/>
              <a:t>Do </a:t>
            </a:r>
            <a:r>
              <a:rPr lang="en-US" dirty="0" smtClean="0"/>
              <a:t>not hold back – but play nice</a:t>
            </a:r>
          </a:p>
          <a:p>
            <a:pPr lvl="1"/>
            <a:r>
              <a:rPr lang="en-US" dirty="0" smtClean="0"/>
              <a:t>Speakers </a:t>
            </a:r>
            <a:r>
              <a:rPr lang="en-US" dirty="0" smtClean="0"/>
              <a:t>expect this format</a:t>
            </a:r>
          </a:p>
          <a:p>
            <a:pPr lvl="1"/>
            <a:r>
              <a:rPr lang="en-US" dirty="0" smtClean="0"/>
              <a:t>Time allocated in agenda  for questions</a:t>
            </a:r>
          </a:p>
          <a:p>
            <a:pPr lvl="1"/>
            <a:r>
              <a:rPr lang="en-US" dirty="0" smtClean="0"/>
              <a:t>Meeting will end at 5:30 PM</a:t>
            </a:r>
          </a:p>
          <a:p>
            <a:r>
              <a:rPr lang="en-US" dirty="0" smtClean="0"/>
              <a:t>No </a:t>
            </a:r>
            <a:r>
              <a:rPr lang="en-US" dirty="0"/>
              <a:t>classified or SSI </a:t>
            </a:r>
            <a:r>
              <a:rPr lang="en-US" dirty="0" smtClean="0"/>
              <a:t>material</a:t>
            </a:r>
          </a:p>
          <a:p>
            <a:pPr lvl="1"/>
            <a:r>
              <a:rPr lang="en-US" dirty="0" smtClean="0"/>
              <a:t>No mapping </a:t>
            </a:r>
            <a:r>
              <a:rPr lang="en-US" dirty="0" smtClean="0"/>
              <a:t>to security </a:t>
            </a:r>
            <a:r>
              <a:rPr lang="en-US" dirty="0" smtClean="0"/>
              <a:t>scanners</a:t>
            </a:r>
          </a:p>
          <a:p>
            <a:pPr lvl="1"/>
            <a:r>
              <a:rPr lang="en-US" dirty="0" smtClean="0"/>
              <a:t>No saying </a:t>
            </a:r>
            <a:r>
              <a:rPr lang="en-US" dirty="0" smtClean="0"/>
              <a:t>something </a:t>
            </a:r>
            <a:r>
              <a:rPr lang="en-US" dirty="0" smtClean="0"/>
              <a:t>cannot be detected; say leads to high PFA</a:t>
            </a:r>
            <a:endParaRPr lang="en-US" dirty="0"/>
          </a:p>
          <a:p>
            <a:r>
              <a:rPr lang="en-US" dirty="0"/>
              <a:t>Minutes will redacted if necessary</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838863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6"/>
          <p:cNvSpPr txBox="1">
            <a:spLocks noChangeArrowheads="1"/>
          </p:cNvSpPr>
          <p:nvPr/>
        </p:nvSpPr>
        <p:spPr bwMode="auto">
          <a:xfrm>
            <a:off x="457200" y="2362200"/>
            <a:ext cx="1603375" cy="65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dirty="0">
                <a:solidFill>
                  <a:prstClr val="black"/>
                </a:solidFill>
                <a:latin typeface="Calibri" pitchFamily="34" charset="0"/>
              </a:rPr>
              <a:t>Multi-Path</a:t>
            </a:r>
          </a:p>
          <a:p>
            <a:r>
              <a:rPr lang="en-US" dirty="0">
                <a:solidFill>
                  <a:prstClr val="black"/>
                </a:solidFill>
                <a:latin typeface="Calibri" pitchFamily="34" charset="0"/>
              </a:rPr>
              <a:t>Segmentation</a:t>
            </a:r>
          </a:p>
        </p:txBody>
      </p:sp>
      <p:sp>
        <p:nvSpPr>
          <p:cNvPr id="577539" name="Line 7"/>
          <p:cNvSpPr>
            <a:spLocks noChangeShapeType="1"/>
          </p:cNvSpPr>
          <p:nvPr/>
        </p:nvSpPr>
        <p:spPr bwMode="auto">
          <a:xfrm>
            <a:off x="2095500" y="2671763"/>
            <a:ext cx="695325"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577540" name="Text Box 8"/>
          <p:cNvSpPr txBox="1">
            <a:spLocks noChangeArrowheads="1"/>
          </p:cNvSpPr>
          <p:nvPr/>
        </p:nvSpPr>
        <p:spPr bwMode="auto">
          <a:xfrm>
            <a:off x="2781300" y="2347913"/>
            <a:ext cx="1627188" cy="65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dirty="0">
                <a:solidFill>
                  <a:prstClr val="black"/>
                </a:solidFill>
                <a:latin typeface="Calibri" pitchFamily="34" charset="0"/>
              </a:rPr>
              <a:t>Feature</a:t>
            </a:r>
          </a:p>
          <a:p>
            <a:r>
              <a:rPr lang="en-US" dirty="0">
                <a:solidFill>
                  <a:prstClr val="black"/>
                </a:solidFill>
                <a:latin typeface="Calibri" pitchFamily="34" charset="0"/>
              </a:rPr>
              <a:t>Extraction</a:t>
            </a:r>
          </a:p>
        </p:txBody>
      </p:sp>
      <p:sp>
        <p:nvSpPr>
          <p:cNvPr id="577541" name="Line 9"/>
          <p:cNvSpPr>
            <a:spLocks noChangeShapeType="1"/>
          </p:cNvSpPr>
          <p:nvPr/>
        </p:nvSpPr>
        <p:spPr bwMode="auto">
          <a:xfrm>
            <a:off x="4457700" y="2671763"/>
            <a:ext cx="695325"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577542" name="Text Box 10"/>
          <p:cNvSpPr txBox="1">
            <a:spLocks noChangeArrowheads="1"/>
          </p:cNvSpPr>
          <p:nvPr/>
        </p:nvSpPr>
        <p:spPr bwMode="auto">
          <a:xfrm>
            <a:off x="5143500" y="2347913"/>
            <a:ext cx="1247775" cy="650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dirty="0">
                <a:solidFill>
                  <a:prstClr val="black"/>
                </a:solidFill>
                <a:latin typeface="Calibri" pitchFamily="34" charset="0"/>
              </a:rPr>
              <a:t>CT</a:t>
            </a:r>
          </a:p>
          <a:p>
            <a:r>
              <a:rPr lang="en-US" dirty="0">
                <a:solidFill>
                  <a:prstClr val="black"/>
                </a:solidFill>
                <a:latin typeface="Calibri" pitchFamily="34" charset="0"/>
              </a:rPr>
              <a:t>Correction</a:t>
            </a:r>
          </a:p>
        </p:txBody>
      </p:sp>
      <p:sp>
        <p:nvSpPr>
          <p:cNvPr id="577543" name="Line 11"/>
          <p:cNvSpPr>
            <a:spLocks noChangeShapeType="1"/>
          </p:cNvSpPr>
          <p:nvPr/>
        </p:nvSpPr>
        <p:spPr bwMode="auto">
          <a:xfrm>
            <a:off x="6438900" y="267335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577544" name="Text Box 12"/>
          <p:cNvSpPr txBox="1">
            <a:spLocks noChangeArrowheads="1"/>
          </p:cNvSpPr>
          <p:nvPr/>
        </p:nvSpPr>
        <p:spPr bwMode="auto">
          <a:xfrm>
            <a:off x="7124700" y="2484438"/>
            <a:ext cx="1023938" cy="3762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dirty="0">
                <a:solidFill>
                  <a:prstClr val="black"/>
                </a:solidFill>
                <a:latin typeface="Calibri" pitchFamily="34" charset="0"/>
              </a:rPr>
              <a:t>Classifier</a:t>
            </a:r>
          </a:p>
        </p:txBody>
      </p:sp>
      <p:sp>
        <p:nvSpPr>
          <p:cNvPr id="577545" name="Text Box 13"/>
          <p:cNvSpPr txBox="1">
            <a:spLocks noChangeArrowheads="1"/>
          </p:cNvSpPr>
          <p:nvPr/>
        </p:nvSpPr>
        <p:spPr bwMode="auto">
          <a:xfrm>
            <a:off x="198438" y="3124200"/>
            <a:ext cx="20748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solidFill>
                  <a:prstClr val="black"/>
                </a:solidFill>
                <a:latin typeface="Calibri" pitchFamily="34" charset="0"/>
              </a:rPr>
              <a:t>Sheet filter/path</a:t>
            </a:r>
          </a:p>
          <a:p>
            <a:pPr algn="ctr"/>
            <a:r>
              <a:rPr lang="en-US" dirty="0">
                <a:solidFill>
                  <a:prstClr val="black"/>
                </a:solidFill>
                <a:latin typeface="Calibri" pitchFamily="34" charset="0"/>
              </a:rPr>
              <a:t>Bulk filter/path</a:t>
            </a:r>
          </a:p>
          <a:p>
            <a:pPr algn="ctr"/>
            <a:r>
              <a:rPr lang="en-US" dirty="0">
                <a:solidFill>
                  <a:prstClr val="black"/>
                </a:solidFill>
                <a:latin typeface="Calibri" pitchFamily="34" charset="0"/>
              </a:rPr>
              <a:t>Weapons filter/path</a:t>
            </a:r>
          </a:p>
          <a:p>
            <a:pPr algn="ctr"/>
            <a:endParaRPr lang="en-US" dirty="0">
              <a:solidFill>
                <a:prstClr val="black"/>
              </a:solidFill>
              <a:latin typeface="Calibri" pitchFamily="34" charset="0"/>
            </a:endParaRPr>
          </a:p>
          <a:p>
            <a:pPr algn="ctr"/>
            <a:endParaRPr lang="en-US" dirty="0">
              <a:solidFill>
                <a:prstClr val="black"/>
              </a:solidFill>
              <a:latin typeface="Calibri" pitchFamily="34" charset="0"/>
            </a:endParaRPr>
          </a:p>
          <a:p>
            <a:pPr algn="ctr"/>
            <a:endParaRPr lang="en-US" dirty="0">
              <a:solidFill>
                <a:prstClr val="black"/>
              </a:solidFill>
              <a:latin typeface="Calibri" pitchFamily="34" charset="0"/>
            </a:endParaRPr>
          </a:p>
        </p:txBody>
      </p:sp>
      <p:sp>
        <p:nvSpPr>
          <p:cNvPr id="577546" name="Text Box 14"/>
          <p:cNvSpPr txBox="1">
            <a:spLocks noChangeArrowheads="1"/>
          </p:cNvSpPr>
          <p:nvPr/>
        </p:nvSpPr>
        <p:spPr bwMode="auto">
          <a:xfrm>
            <a:off x="3025775" y="3200400"/>
            <a:ext cx="11715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solidFill>
                  <a:prstClr val="black"/>
                </a:solidFill>
                <a:latin typeface="Calibri" pitchFamily="34" charset="0"/>
              </a:rPr>
              <a:t>Mass</a:t>
            </a:r>
          </a:p>
          <a:p>
            <a:pPr algn="ctr"/>
            <a:r>
              <a:rPr lang="en-US" dirty="0">
                <a:solidFill>
                  <a:prstClr val="black"/>
                </a:solidFill>
                <a:latin typeface="Calibri" pitchFamily="34" charset="0"/>
              </a:rPr>
              <a:t>Density</a:t>
            </a:r>
          </a:p>
          <a:p>
            <a:pPr algn="ctr"/>
            <a:r>
              <a:rPr lang="en-US" dirty="0">
                <a:solidFill>
                  <a:prstClr val="black"/>
                </a:solidFill>
                <a:latin typeface="Calibri" pitchFamily="34" charset="0"/>
              </a:rPr>
              <a:t>Z-effective</a:t>
            </a:r>
          </a:p>
          <a:p>
            <a:pPr algn="ctr"/>
            <a:r>
              <a:rPr lang="en-US" dirty="0">
                <a:solidFill>
                  <a:prstClr val="black"/>
                </a:solidFill>
                <a:latin typeface="Calibri" pitchFamily="34" charset="0"/>
              </a:rPr>
              <a:t>Texture</a:t>
            </a:r>
          </a:p>
          <a:p>
            <a:pPr algn="ctr"/>
            <a:r>
              <a:rPr lang="en-US" dirty="0">
                <a:solidFill>
                  <a:prstClr val="black"/>
                </a:solidFill>
                <a:latin typeface="Calibri" pitchFamily="34" charset="0"/>
              </a:rPr>
              <a:t>Volume</a:t>
            </a:r>
          </a:p>
          <a:p>
            <a:pPr algn="ctr"/>
            <a:endParaRPr lang="en-US" dirty="0">
              <a:solidFill>
                <a:prstClr val="black"/>
              </a:solidFill>
              <a:latin typeface="Calibri" pitchFamily="34" charset="0"/>
            </a:endParaRPr>
          </a:p>
          <a:p>
            <a:pPr algn="ctr"/>
            <a:endParaRPr lang="en-US" dirty="0">
              <a:solidFill>
                <a:prstClr val="black"/>
              </a:solidFill>
              <a:latin typeface="Calibri" pitchFamily="34" charset="0"/>
            </a:endParaRPr>
          </a:p>
        </p:txBody>
      </p:sp>
      <p:sp>
        <p:nvSpPr>
          <p:cNvPr id="577547" name="Text Box 15"/>
          <p:cNvSpPr txBox="1">
            <a:spLocks noChangeArrowheads="1"/>
          </p:cNvSpPr>
          <p:nvPr/>
        </p:nvSpPr>
        <p:spPr bwMode="auto">
          <a:xfrm>
            <a:off x="5262563" y="3276600"/>
            <a:ext cx="125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dirty="0">
                <a:solidFill>
                  <a:prstClr val="black"/>
                </a:solidFill>
                <a:latin typeface="Calibri" pitchFamily="34" charset="0"/>
              </a:rPr>
              <a:t>Orientation</a:t>
            </a:r>
          </a:p>
          <a:p>
            <a:pPr algn="ctr"/>
            <a:r>
              <a:rPr lang="en-US" dirty="0">
                <a:solidFill>
                  <a:prstClr val="black"/>
                </a:solidFill>
                <a:latin typeface="Calibri" pitchFamily="34" charset="0"/>
              </a:rPr>
              <a:t>Resolution</a:t>
            </a:r>
          </a:p>
        </p:txBody>
      </p:sp>
      <p:sp>
        <p:nvSpPr>
          <p:cNvPr id="577548" name="Text Box 16"/>
          <p:cNvSpPr txBox="1">
            <a:spLocks noChangeArrowheads="1"/>
          </p:cNvSpPr>
          <p:nvPr/>
        </p:nvSpPr>
        <p:spPr bwMode="auto">
          <a:xfrm>
            <a:off x="7413625" y="3222625"/>
            <a:ext cx="1171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dirty="0">
                <a:solidFill>
                  <a:prstClr val="black"/>
                </a:solidFill>
                <a:latin typeface="Calibri" pitchFamily="34" charset="0"/>
              </a:rPr>
              <a:t>Non-linear</a:t>
            </a:r>
          </a:p>
          <a:p>
            <a:r>
              <a:rPr lang="en-US" dirty="0">
                <a:solidFill>
                  <a:prstClr val="black"/>
                </a:solidFill>
                <a:latin typeface="Calibri" pitchFamily="34" charset="0"/>
              </a:rPr>
              <a:t>thresholds</a:t>
            </a:r>
          </a:p>
        </p:txBody>
      </p:sp>
      <p:sp>
        <p:nvSpPr>
          <p:cNvPr id="577549" name="Text Box 13"/>
          <p:cNvSpPr txBox="1">
            <a:spLocks noChangeArrowheads="1"/>
          </p:cNvSpPr>
          <p:nvPr/>
        </p:nvSpPr>
        <p:spPr bwMode="auto">
          <a:xfrm>
            <a:off x="1751163" y="636588"/>
            <a:ext cx="52289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dirty="0" smtClean="0">
                <a:solidFill>
                  <a:prstClr val="black"/>
                </a:solidFill>
                <a:latin typeface="Arial" charset="0"/>
              </a:rPr>
              <a:t>ATR Overview (Prior Art)</a:t>
            </a:r>
            <a:endParaRPr lang="en-US" sz="3600" dirty="0">
              <a:solidFill>
                <a:prstClr val="black"/>
              </a:solidFill>
              <a:latin typeface="Arial" charset="0"/>
            </a:endParaRPr>
          </a:p>
        </p:txBody>
      </p:sp>
      <p:sp>
        <p:nvSpPr>
          <p:cNvPr id="2" name="Slide Number Placeholder 1"/>
          <p:cNvSpPr>
            <a:spLocks noGrp="1"/>
          </p:cNvSpPr>
          <p:nvPr>
            <p:ph type="sldNum" sz="quarter" idx="12"/>
          </p:nvPr>
        </p:nvSpPr>
        <p:spPr/>
        <p:txBody>
          <a:bodyPr/>
          <a:lstStyle/>
          <a:p>
            <a:pPr>
              <a:defRPr/>
            </a:pPr>
            <a:fld id="{4EDC935B-DDF5-4AEE-88E8-9417B206E525}" type="slidenum">
              <a:rPr lang="en-US" smtClean="0">
                <a:solidFill>
                  <a:prstClr val="black">
                    <a:tint val="75000"/>
                  </a:prstClr>
                </a:solidFill>
              </a:rPr>
              <a:pPr>
                <a:defRPr/>
              </a:pPr>
              <a:t>30</a:t>
            </a:fld>
            <a:endParaRPr lang="en-US" dirty="0">
              <a:solidFill>
                <a:prstClr val="black">
                  <a:tint val="75000"/>
                </a:prstClr>
              </a:solidFill>
            </a:endParaRPr>
          </a:p>
        </p:txBody>
      </p:sp>
      <p:sp>
        <p:nvSpPr>
          <p:cNvPr id="3" name="TextBox 2"/>
          <p:cNvSpPr txBox="1"/>
          <p:nvPr/>
        </p:nvSpPr>
        <p:spPr>
          <a:xfrm>
            <a:off x="1885681" y="5295074"/>
            <a:ext cx="5144037" cy="523220"/>
          </a:xfrm>
          <a:prstGeom prst="rect">
            <a:avLst/>
          </a:prstGeom>
          <a:noFill/>
        </p:spPr>
        <p:txBody>
          <a:bodyPr wrap="none" rtlCol="0">
            <a:spAutoFit/>
          </a:bodyPr>
          <a:lstStyle/>
          <a:p>
            <a:r>
              <a:rPr lang="en-US" sz="2800" dirty="0" smtClean="0">
                <a:solidFill>
                  <a:srgbClr val="FF0000"/>
                </a:solidFill>
              </a:rPr>
              <a:t>Do something other than prior art</a:t>
            </a:r>
            <a:endParaRPr lang="en-US" sz="2800" dirty="0">
              <a:solidFill>
                <a:srgbClr val="FF0000"/>
              </a:solidFill>
            </a:endParaRPr>
          </a:p>
        </p:txBody>
      </p:sp>
    </p:spTree>
    <p:extLst>
      <p:ext uri="{BB962C8B-B14F-4D97-AF65-F5344CB8AC3E}">
        <p14:creationId xmlns:p14="http://schemas.microsoft.com/office/powerpoint/2010/main" val="3869584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rrowheads="1"/>
          </p:cNvSpPr>
          <p:nvPr>
            <p:ph type="title"/>
          </p:nvPr>
        </p:nvSpPr>
        <p:spPr/>
        <p:txBody>
          <a:bodyPr/>
          <a:lstStyle/>
          <a:p>
            <a:r>
              <a:rPr lang="en-US" dirty="0" smtClean="0"/>
              <a:t>Features  (Prior Art)</a:t>
            </a:r>
            <a:endParaRPr lang="en-US" dirty="0"/>
          </a:p>
        </p:txBody>
      </p:sp>
      <p:sp>
        <p:nvSpPr>
          <p:cNvPr id="609283" name="Rectangle 3"/>
          <p:cNvSpPr>
            <a:spLocks noGrp="1" noChangeArrowheads="1"/>
          </p:cNvSpPr>
          <p:nvPr>
            <p:ph type="body" idx="1"/>
          </p:nvPr>
        </p:nvSpPr>
        <p:spPr>
          <a:xfrm>
            <a:off x="457200" y="1600201"/>
            <a:ext cx="8229600" cy="3733800"/>
          </a:xfrm>
        </p:spPr>
        <p:txBody>
          <a:bodyPr>
            <a:normAutofit fontScale="92500" lnSpcReduction="20000"/>
          </a:bodyPr>
          <a:lstStyle/>
          <a:p>
            <a:r>
              <a:rPr lang="en-US" dirty="0"/>
              <a:t>Mass</a:t>
            </a:r>
          </a:p>
          <a:p>
            <a:r>
              <a:rPr lang="en-US" dirty="0"/>
              <a:t>Mean: LAC, Zeff</a:t>
            </a:r>
          </a:p>
          <a:p>
            <a:r>
              <a:rPr lang="en-US" dirty="0"/>
              <a:t>Standard deviation: LAC, Zeff</a:t>
            </a:r>
          </a:p>
          <a:p>
            <a:r>
              <a:rPr lang="en-US" dirty="0"/>
              <a:t>Histograms</a:t>
            </a:r>
          </a:p>
          <a:p>
            <a:r>
              <a:rPr lang="en-US" dirty="0"/>
              <a:t>Higher-order moments</a:t>
            </a:r>
          </a:p>
          <a:p>
            <a:pPr lvl="1"/>
            <a:r>
              <a:rPr lang="en-US" dirty="0"/>
              <a:t>Skew, kurtosis, entropy</a:t>
            </a:r>
          </a:p>
          <a:p>
            <a:r>
              <a:rPr lang="en-US" dirty="0"/>
              <a:t>Texture</a:t>
            </a:r>
          </a:p>
          <a:p>
            <a:pPr lvl="1"/>
            <a:r>
              <a:rPr lang="en-US" dirty="0"/>
              <a:t>Wavelets</a:t>
            </a:r>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31</a:t>
            </a:fld>
            <a:endParaRPr lang="en-US" dirty="0"/>
          </a:p>
        </p:txBody>
      </p:sp>
      <p:sp>
        <p:nvSpPr>
          <p:cNvPr id="6" name="TextBox 5"/>
          <p:cNvSpPr txBox="1"/>
          <p:nvPr/>
        </p:nvSpPr>
        <p:spPr>
          <a:xfrm>
            <a:off x="838200" y="5556684"/>
            <a:ext cx="7402219" cy="523220"/>
          </a:xfrm>
          <a:prstGeom prst="rect">
            <a:avLst/>
          </a:prstGeom>
          <a:noFill/>
        </p:spPr>
        <p:txBody>
          <a:bodyPr wrap="none" rtlCol="0">
            <a:spAutoFit/>
          </a:bodyPr>
          <a:lstStyle/>
          <a:p>
            <a:r>
              <a:rPr lang="en-US" sz="2800" dirty="0" smtClean="0">
                <a:solidFill>
                  <a:srgbClr val="FF0000"/>
                </a:solidFill>
              </a:rPr>
              <a:t>Your responsibility to determine relevant features</a:t>
            </a:r>
            <a:endParaRPr lang="en-US" sz="2800" dirty="0">
              <a:solidFill>
                <a:srgbClr val="FF0000"/>
              </a:solidFill>
            </a:endParaRPr>
          </a:p>
        </p:txBody>
      </p:sp>
    </p:spTree>
    <p:extLst>
      <p:ext uri="{BB962C8B-B14F-4D97-AF65-F5344CB8AC3E}">
        <p14:creationId xmlns:p14="http://schemas.microsoft.com/office/powerpoint/2010/main" val="3692594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Illegal Features</a:t>
            </a:r>
            <a:endParaRPr lang="en-US" dirty="0"/>
          </a:p>
        </p:txBody>
      </p:sp>
      <p:sp>
        <p:nvSpPr>
          <p:cNvPr id="3" name="Content Placeholder 2"/>
          <p:cNvSpPr>
            <a:spLocks noGrp="1"/>
          </p:cNvSpPr>
          <p:nvPr>
            <p:ph idx="1"/>
          </p:nvPr>
        </p:nvSpPr>
        <p:spPr>
          <a:xfrm>
            <a:off x="457200" y="1600201"/>
            <a:ext cx="7848600" cy="3733800"/>
          </a:xfrm>
        </p:spPr>
        <p:txBody>
          <a:bodyPr>
            <a:normAutofit fontScale="92500" lnSpcReduction="10000"/>
          </a:bodyPr>
          <a:lstStyle/>
          <a:p>
            <a:r>
              <a:rPr lang="en-US" dirty="0" smtClean="0"/>
              <a:t>Shape (except for minimum sheet thickness</a:t>
            </a:r>
            <a:r>
              <a:rPr lang="en-US" dirty="0" smtClean="0"/>
              <a:t>)</a:t>
            </a:r>
          </a:p>
          <a:p>
            <a:pPr lvl="1"/>
            <a:r>
              <a:rPr lang="en-US" dirty="0" smtClean="0"/>
              <a:t>Can be used for separate paths</a:t>
            </a:r>
            <a:endParaRPr lang="en-US" dirty="0" smtClean="0"/>
          </a:p>
          <a:p>
            <a:r>
              <a:rPr lang="en-US" dirty="0" smtClean="0"/>
              <a:t>Size</a:t>
            </a:r>
          </a:p>
          <a:p>
            <a:r>
              <a:rPr lang="en-US" dirty="0" smtClean="0"/>
              <a:t>Orientation</a:t>
            </a:r>
          </a:p>
          <a:p>
            <a:r>
              <a:rPr lang="en-US" dirty="0" smtClean="0"/>
              <a:t>Location</a:t>
            </a:r>
          </a:p>
          <a:p>
            <a:r>
              <a:rPr lang="en-US" dirty="0" smtClean="0"/>
              <a:t>Maximum mass, volume</a:t>
            </a:r>
          </a:p>
          <a:p>
            <a:r>
              <a:rPr lang="en-US" dirty="0" smtClean="0"/>
              <a:t>Container type</a:t>
            </a:r>
          </a:p>
          <a:p>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32</a:t>
            </a:fld>
            <a:endParaRPr lang="en-US" dirty="0"/>
          </a:p>
        </p:txBody>
      </p:sp>
      <p:sp>
        <p:nvSpPr>
          <p:cNvPr id="5" name="TextBox 4"/>
          <p:cNvSpPr txBox="1"/>
          <p:nvPr/>
        </p:nvSpPr>
        <p:spPr>
          <a:xfrm>
            <a:off x="838200" y="5556684"/>
            <a:ext cx="7959808" cy="523220"/>
          </a:xfrm>
          <a:prstGeom prst="rect">
            <a:avLst/>
          </a:prstGeom>
          <a:noFill/>
        </p:spPr>
        <p:txBody>
          <a:bodyPr wrap="none" rtlCol="0">
            <a:spAutoFit/>
          </a:bodyPr>
          <a:lstStyle/>
          <a:p>
            <a:r>
              <a:rPr lang="en-US" sz="2800" dirty="0" smtClean="0">
                <a:solidFill>
                  <a:srgbClr val="FF0000"/>
                </a:solidFill>
              </a:rPr>
              <a:t>Will review your features during course of the project</a:t>
            </a:r>
            <a:endParaRPr lang="en-US" sz="2800" dirty="0">
              <a:solidFill>
                <a:srgbClr val="FF0000"/>
              </a:solidFill>
            </a:endParaRPr>
          </a:p>
        </p:txBody>
      </p:sp>
    </p:spTree>
    <p:extLst>
      <p:ext uri="{BB962C8B-B14F-4D97-AF65-F5344CB8AC3E}">
        <p14:creationId xmlns:p14="http://schemas.microsoft.com/office/powerpoint/2010/main" val="1124073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Image Quality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4" name="Picture 10"/>
          <p:cNvPicPr>
            <a:picLocks noChangeAspect="1" noChangeArrowheads="1"/>
          </p:cNvPicPr>
          <p:nvPr/>
        </p:nvPicPr>
        <p:blipFill>
          <a:blip r:embed="rId2" cstate="print"/>
          <a:srcRect/>
          <a:stretch>
            <a:fillRect/>
          </a:stretch>
        </p:blipFill>
        <p:spPr bwMode="auto">
          <a:xfrm>
            <a:off x="304800" y="1181100"/>
            <a:ext cx="2884488" cy="2884488"/>
          </a:xfrm>
          <a:prstGeom prst="rect">
            <a:avLst/>
          </a:prstGeom>
          <a:noFill/>
          <a:ln w="9525">
            <a:noFill/>
            <a:miter lim="800000"/>
            <a:headEnd/>
            <a:tailEnd/>
          </a:ln>
        </p:spPr>
      </p:pic>
      <p:pic>
        <p:nvPicPr>
          <p:cNvPr id="5" name="Picture 7" descr="iqe48_160_290.bmp"/>
          <p:cNvPicPr>
            <a:picLocks noChangeAspect="1"/>
          </p:cNvPicPr>
          <p:nvPr/>
        </p:nvPicPr>
        <p:blipFill>
          <a:blip r:embed="rId3" cstate="print">
            <a:lum bright="12000"/>
          </a:blip>
          <a:srcRect/>
          <a:stretch>
            <a:fillRect/>
          </a:stretch>
        </p:blipFill>
        <p:spPr bwMode="auto">
          <a:xfrm>
            <a:off x="269875" y="4197350"/>
            <a:ext cx="3073400" cy="2257425"/>
          </a:xfrm>
          <a:prstGeom prst="rect">
            <a:avLst/>
          </a:prstGeom>
          <a:noFill/>
          <a:ln w="9525">
            <a:noFill/>
            <a:miter lim="800000"/>
            <a:headEnd/>
            <a:tailEnd/>
          </a:ln>
        </p:spPr>
      </p:pic>
      <p:sp>
        <p:nvSpPr>
          <p:cNvPr id="6" name="Rectangle 5"/>
          <p:cNvSpPr txBox="1">
            <a:spLocks noChangeArrowheads="1"/>
          </p:cNvSpPr>
          <p:nvPr/>
        </p:nvSpPr>
        <p:spPr>
          <a:xfrm>
            <a:off x="4419600" y="1412142"/>
            <a:ext cx="33528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111" charset="2"/>
              <a:buChar char="n"/>
              <a:defRPr/>
            </a:pPr>
            <a:r>
              <a:rPr lang="en-US" sz="2800" dirty="0" smtClean="0"/>
              <a:t>Artifact types</a:t>
            </a:r>
          </a:p>
          <a:p>
            <a:pPr lvl="1">
              <a:buFont typeface="Wingdings" pitchFamily="-111" charset="2"/>
              <a:buChar char="n"/>
              <a:defRPr/>
            </a:pPr>
            <a:r>
              <a:rPr lang="en-US" sz="2400" dirty="0" smtClean="0"/>
              <a:t>Shading</a:t>
            </a:r>
          </a:p>
          <a:p>
            <a:pPr lvl="1">
              <a:buFont typeface="Wingdings" pitchFamily="-111" charset="2"/>
              <a:buChar char="n"/>
              <a:defRPr/>
            </a:pPr>
            <a:r>
              <a:rPr lang="en-US" sz="2400" dirty="0" smtClean="0"/>
              <a:t>Streaks </a:t>
            </a:r>
          </a:p>
          <a:p>
            <a:pPr lvl="1">
              <a:buFont typeface="Wingdings" pitchFamily="-111" charset="2"/>
              <a:buChar char="n"/>
              <a:defRPr/>
            </a:pPr>
            <a:r>
              <a:rPr lang="en-US" sz="2400" dirty="0" smtClean="0"/>
              <a:t>Noise</a:t>
            </a:r>
          </a:p>
          <a:p>
            <a:pPr lvl="1">
              <a:buFont typeface="Wingdings" pitchFamily="-111" charset="2"/>
              <a:buChar char="n"/>
              <a:defRPr/>
            </a:pPr>
            <a:r>
              <a:rPr lang="en-US" sz="2400" dirty="0" smtClean="0"/>
              <a:t>Blurring</a:t>
            </a:r>
          </a:p>
          <a:p>
            <a:pPr lvl="1">
              <a:buFont typeface="Wingdings" pitchFamily="-111" charset="2"/>
              <a:buChar char="n"/>
              <a:defRPr/>
            </a:pPr>
            <a:r>
              <a:rPr lang="en-US" sz="2400" dirty="0" smtClean="0"/>
              <a:t>Rings</a:t>
            </a:r>
          </a:p>
          <a:p>
            <a:pPr>
              <a:buFont typeface="Wingdings" pitchFamily="-111" charset="2"/>
              <a:buChar char="n"/>
              <a:defRPr/>
            </a:pPr>
            <a:r>
              <a:rPr lang="en-US" dirty="0" smtClean="0"/>
              <a:t>Artifacts lead to</a:t>
            </a:r>
          </a:p>
          <a:p>
            <a:pPr lvl="1">
              <a:buFont typeface="Wingdings" pitchFamily="-111" charset="2"/>
              <a:buChar char="n"/>
              <a:defRPr/>
            </a:pPr>
            <a:r>
              <a:rPr lang="en-US" sz="2400" dirty="0" smtClean="0"/>
              <a:t>Merging of objects</a:t>
            </a:r>
          </a:p>
          <a:p>
            <a:pPr lvl="1">
              <a:buFont typeface="Wingdings" pitchFamily="-111" charset="2"/>
              <a:buChar char="n"/>
              <a:defRPr/>
            </a:pPr>
            <a:r>
              <a:rPr lang="en-US" sz="2400" dirty="0" smtClean="0"/>
              <a:t>Splitting of objects</a:t>
            </a:r>
          </a:p>
          <a:p>
            <a:pPr lvl="1">
              <a:buFont typeface="Wingdings" pitchFamily="-111" charset="2"/>
              <a:buChar char="n"/>
              <a:defRPr/>
            </a:pPr>
            <a:r>
              <a:rPr lang="en-US" sz="2400" dirty="0" smtClean="0"/>
              <a:t>Imprecise density, volume, mass, shape</a:t>
            </a:r>
          </a:p>
        </p:txBody>
      </p:sp>
      <p:sp>
        <p:nvSpPr>
          <p:cNvPr id="7" name="TextBox 6"/>
          <p:cNvSpPr txBox="1"/>
          <p:nvPr/>
        </p:nvSpPr>
        <p:spPr>
          <a:xfrm>
            <a:off x="3499263" y="5818294"/>
            <a:ext cx="5193473" cy="523220"/>
          </a:xfrm>
          <a:prstGeom prst="rect">
            <a:avLst/>
          </a:prstGeom>
          <a:noFill/>
        </p:spPr>
        <p:txBody>
          <a:bodyPr wrap="none" rtlCol="0">
            <a:spAutoFit/>
          </a:bodyPr>
          <a:lstStyle/>
          <a:p>
            <a:r>
              <a:rPr lang="en-US" sz="2800" dirty="0" smtClean="0">
                <a:solidFill>
                  <a:srgbClr val="FF0000"/>
                </a:solidFill>
              </a:rPr>
              <a:t>How are IQ issues handled in ATR?</a:t>
            </a:r>
            <a:endParaRPr lang="en-US" sz="2800" dirty="0">
              <a:solidFill>
                <a:srgbClr val="FF0000"/>
              </a:solidFill>
            </a:endParaRPr>
          </a:p>
        </p:txBody>
      </p:sp>
    </p:spTree>
    <p:extLst>
      <p:ext uri="{BB962C8B-B14F-4D97-AF65-F5344CB8AC3E}">
        <p14:creationId xmlns:p14="http://schemas.microsoft.com/office/powerpoint/2010/main" val="3289488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ATR Testing</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Run by performer at their site</a:t>
            </a:r>
          </a:p>
          <a:p>
            <a:pPr lvl="1" eaLnBrk="1" fontAlgn="auto" hangingPunct="1">
              <a:spcAft>
                <a:spcPts val="0"/>
              </a:spcAft>
              <a:buFont typeface="Arial" pitchFamily="34" charset="0"/>
              <a:buChar char="–"/>
              <a:defRPr/>
            </a:pPr>
            <a:r>
              <a:rPr lang="en-US" dirty="0" smtClean="0"/>
              <a:t>Too difficult to execute at ALERT</a:t>
            </a:r>
          </a:p>
          <a:p>
            <a:pPr lvl="1" eaLnBrk="1" fontAlgn="auto" hangingPunct="1">
              <a:spcAft>
                <a:spcPts val="0"/>
              </a:spcAft>
              <a:buFont typeface="Arial" pitchFamily="34" charset="0"/>
              <a:buChar char="–"/>
              <a:defRPr/>
            </a:pPr>
            <a:r>
              <a:rPr lang="en-US" dirty="0" smtClean="0"/>
              <a:t>Honor system not to over-train</a:t>
            </a:r>
          </a:p>
          <a:p>
            <a:pPr eaLnBrk="1" fontAlgn="auto" hangingPunct="1">
              <a:spcAft>
                <a:spcPts val="0"/>
              </a:spcAft>
              <a:buFont typeface="Arial" pitchFamily="34" charset="0"/>
              <a:buChar char="•"/>
              <a:defRPr/>
            </a:pPr>
            <a:r>
              <a:rPr lang="en-US" dirty="0" smtClean="0"/>
              <a:t>Results scored by provided tools</a:t>
            </a:r>
          </a:p>
          <a:p>
            <a:pPr lvl="1" eaLnBrk="1" fontAlgn="auto" hangingPunct="1">
              <a:spcAft>
                <a:spcPts val="0"/>
              </a:spcAft>
              <a:buFont typeface="Arial" pitchFamily="34" charset="0"/>
              <a:buChar char="–"/>
              <a:defRPr/>
            </a:pPr>
            <a:r>
              <a:rPr lang="en-US" dirty="0" smtClean="0"/>
              <a:t>PD/PFA</a:t>
            </a:r>
          </a:p>
          <a:p>
            <a:pPr lvl="1" eaLnBrk="1" fontAlgn="auto" hangingPunct="1">
              <a:spcAft>
                <a:spcPts val="0"/>
              </a:spcAft>
              <a:buFont typeface="Arial" pitchFamily="34" charset="0"/>
              <a:buChar char="–"/>
              <a:defRPr/>
            </a:pPr>
            <a:r>
              <a:rPr lang="en-US" dirty="0" smtClean="0"/>
              <a:t>Some indication of difficult cases</a:t>
            </a:r>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34</a:t>
            </a:fld>
            <a:endParaRPr lang="en-US" dirty="0"/>
          </a:p>
        </p:txBody>
      </p:sp>
    </p:spTree>
    <p:extLst>
      <p:ext uri="{BB962C8B-B14F-4D97-AF65-F5344CB8AC3E}">
        <p14:creationId xmlns:p14="http://schemas.microsoft.com/office/powerpoint/2010/main" val="4008388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p:sp>
        <p:nvSpPr>
          <p:cNvPr id="3" name="Content Placeholder 2"/>
          <p:cNvSpPr>
            <a:spLocks noGrp="1"/>
          </p:cNvSpPr>
          <p:nvPr>
            <p:ph idx="1"/>
          </p:nvPr>
        </p:nvSpPr>
        <p:spPr/>
        <p:txBody>
          <a:bodyPr>
            <a:normAutofit/>
          </a:bodyPr>
          <a:lstStyle/>
          <a:p>
            <a:r>
              <a:rPr lang="en-US" dirty="0" smtClean="0"/>
              <a:t>PD &gt; 90%, PFA &lt; 10%</a:t>
            </a:r>
          </a:p>
          <a:p>
            <a:pPr lvl="1"/>
            <a:r>
              <a:rPr lang="en-US" dirty="0" smtClean="0"/>
              <a:t>All targets</a:t>
            </a:r>
          </a:p>
          <a:p>
            <a:pPr lvl="1"/>
            <a:r>
              <a:rPr lang="en-US" dirty="0" smtClean="0"/>
              <a:t>Pseudo target sheets</a:t>
            </a:r>
          </a:p>
          <a:p>
            <a:pPr lvl="1"/>
            <a:r>
              <a:rPr lang="en-US" dirty="0" smtClean="0"/>
              <a:t>Concentrate on </a:t>
            </a:r>
            <a:r>
              <a:rPr lang="en-US" dirty="0" smtClean="0"/>
              <a:t>high LOD cases</a:t>
            </a:r>
            <a:endParaRPr lang="en-US" dirty="0" smtClean="0"/>
          </a:p>
          <a:p>
            <a:r>
              <a:rPr lang="en-US" dirty="0" smtClean="0"/>
              <a:t>PD = # targets detected / # targets scanned</a:t>
            </a:r>
          </a:p>
          <a:p>
            <a:r>
              <a:rPr lang="en-US" dirty="0" smtClean="0"/>
              <a:t>PFA = # false alarm objects / # non-targets scanned</a:t>
            </a:r>
          </a:p>
          <a:p>
            <a:r>
              <a:rPr lang="en-US" dirty="0" smtClean="0"/>
              <a:t>Detection based on recall/precision</a:t>
            </a:r>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35</a:t>
            </a:fld>
            <a:endParaRPr lang="en-US" dirty="0"/>
          </a:p>
        </p:txBody>
      </p:sp>
    </p:spTree>
    <p:extLst>
      <p:ext uri="{BB962C8B-B14F-4D97-AF65-F5344CB8AC3E}">
        <p14:creationId xmlns:p14="http://schemas.microsoft.com/office/powerpoint/2010/main" val="360803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and False Alarm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1"/>
                <a:ext cx="8229600" cy="4038600"/>
              </a:xfrm>
            </p:spPr>
            <p:txBody>
              <a:bodyPr>
                <a:normAutofit fontScale="70000" lnSpcReduction="20000"/>
              </a:bodyPr>
              <a:lstStyle/>
              <a:p>
                <a:r>
                  <a:rPr lang="en-US" dirty="0"/>
                  <a:t>A detection occurs when an object declared by an ATR </a:t>
                </a:r>
                <a:r>
                  <a:rPr lang="en-US" i="1" dirty="0"/>
                  <a:t>matches</a:t>
                </a:r>
                <a:r>
                  <a:rPr lang="en-US" dirty="0"/>
                  <a:t> the ground-truth for a target. The term </a:t>
                </a:r>
                <a:r>
                  <a:rPr lang="en-US" i="1" dirty="0"/>
                  <a:t>match</a:t>
                </a:r>
                <a:r>
                  <a:rPr lang="en-US" dirty="0"/>
                  <a:t> is defined in terms of </a:t>
                </a:r>
                <a:r>
                  <a:rPr lang="en-US" i="1" dirty="0"/>
                  <a:t>recall</a:t>
                </a:r>
                <a:r>
                  <a:rPr lang="en-US" dirty="0"/>
                  <a:t>, </a:t>
                </a:r>
                <a:r>
                  <a:rPr lang="en-US" i="1" dirty="0"/>
                  <a:t>R</a:t>
                </a:r>
                <a:r>
                  <a:rPr lang="en-US" dirty="0"/>
                  <a:t>, and </a:t>
                </a:r>
                <a:r>
                  <a:rPr lang="en-US" i="1" dirty="0"/>
                  <a:t>precision, P</a:t>
                </a:r>
                <a:r>
                  <a:rPr lang="en-US" dirty="0"/>
                  <a:t>. Let </a:t>
                </a:r>
                <a:r>
                  <a:rPr lang="en-US" i="1" dirty="0"/>
                  <a:t>G</a:t>
                </a:r>
                <a:r>
                  <a:rPr lang="en-US" dirty="0"/>
                  <a:t> correspond to the set of pixels in the ground-truth for a target. Let </a:t>
                </a:r>
                <a:r>
                  <a:rPr lang="en-US" i="1" dirty="0"/>
                  <a:t>S </a:t>
                </a:r>
                <a:r>
                  <a:rPr lang="en-US" dirty="0"/>
                  <a:t>correspond to the set of pixels declared to be an object by at ATR. Then recall and precision are defined as follows.</a:t>
                </a:r>
              </a:p>
              <a:p>
                <a14:m>
                  <m:oMath xmlns:m="http://schemas.openxmlformats.org/officeDocument/2006/math">
                    <m:r>
                      <a:rPr lang="en-US" i="1">
                        <a:latin typeface="Cambria Math"/>
                      </a:rPr>
                      <m:t>𝑅</m:t>
                    </m:r>
                    <m:r>
                      <a:rPr lang="en-US" i="1">
                        <a:latin typeface="Cambria Math"/>
                      </a:rPr>
                      <m:t>=</m:t>
                    </m:r>
                    <m:f>
                      <m:fPr>
                        <m:ctrlPr>
                          <a:rPr lang="en-US" i="1">
                            <a:latin typeface="Cambria Math"/>
                          </a:rPr>
                        </m:ctrlPr>
                      </m:fPr>
                      <m:num>
                        <m:r>
                          <a:rPr lang="en-US" i="1">
                            <a:latin typeface="Cambria Math"/>
                          </a:rPr>
                          <m:t>𝑣𝑜𝑙𝑢𝑚𝑒</m:t>
                        </m:r>
                        <m:d>
                          <m:dPr>
                            <m:ctrlPr>
                              <a:rPr lang="en-US" i="1">
                                <a:latin typeface="Cambria Math"/>
                              </a:rPr>
                            </m:ctrlPr>
                          </m:dPr>
                          <m:e>
                            <m:r>
                              <a:rPr lang="en-US" i="1">
                                <a:latin typeface="Cambria Math"/>
                              </a:rPr>
                              <m:t>𝐺</m:t>
                            </m:r>
                            <m:r>
                              <a:rPr lang="en-US" i="1">
                                <a:latin typeface="Cambria Math"/>
                              </a:rPr>
                              <m:t>∩</m:t>
                            </m:r>
                            <m:r>
                              <a:rPr lang="en-US" i="1">
                                <a:latin typeface="Cambria Math"/>
                              </a:rPr>
                              <m:t>𝑆</m:t>
                            </m:r>
                          </m:e>
                        </m:d>
                      </m:num>
                      <m:den>
                        <m:r>
                          <a:rPr lang="en-US" i="1">
                            <a:latin typeface="Cambria Math"/>
                          </a:rPr>
                          <m:t>𝑣𝑜𝑙𝑢𝑚𝑒</m:t>
                        </m:r>
                        <m:r>
                          <a:rPr lang="en-US" i="1">
                            <a:latin typeface="Cambria Math"/>
                          </a:rPr>
                          <m:t>(</m:t>
                        </m:r>
                        <m:r>
                          <a:rPr lang="en-US" i="1">
                            <a:latin typeface="Cambria Math"/>
                          </a:rPr>
                          <m:t>𝐺</m:t>
                        </m:r>
                        <m:r>
                          <a:rPr lang="en-US" i="1">
                            <a:latin typeface="Cambria Math"/>
                          </a:rPr>
                          <m:t>)</m:t>
                        </m:r>
                      </m:den>
                    </m:f>
                  </m:oMath>
                </a14:m>
                <a:endParaRPr lang="en-US" dirty="0"/>
              </a:p>
              <a:p>
                <a14:m>
                  <m:oMath xmlns:m="http://schemas.openxmlformats.org/officeDocument/2006/math">
                    <m:r>
                      <a:rPr lang="en-US" i="1">
                        <a:latin typeface="Cambria Math"/>
                      </a:rPr>
                      <m:t>𝑃</m:t>
                    </m:r>
                    <m:r>
                      <a:rPr lang="en-US" i="1">
                        <a:latin typeface="Cambria Math"/>
                      </a:rPr>
                      <m:t>=</m:t>
                    </m:r>
                    <m:f>
                      <m:fPr>
                        <m:ctrlPr>
                          <a:rPr lang="en-US" i="1">
                            <a:latin typeface="Cambria Math"/>
                          </a:rPr>
                        </m:ctrlPr>
                      </m:fPr>
                      <m:num>
                        <m:r>
                          <a:rPr lang="en-US" i="1">
                            <a:latin typeface="Cambria Math"/>
                          </a:rPr>
                          <m:t>𝑣𝑜𝑙𝑢𝑚𝑒</m:t>
                        </m:r>
                        <m:d>
                          <m:dPr>
                            <m:ctrlPr>
                              <a:rPr lang="en-US" i="1">
                                <a:latin typeface="Cambria Math"/>
                              </a:rPr>
                            </m:ctrlPr>
                          </m:dPr>
                          <m:e>
                            <m:r>
                              <a:rPr lang="en-US" i="1">
                                <a:latin typeface="Cambria Math"/>
                              </a:rPr>
                              <m:t>𝐺</m:t>
                            </m:r>
                            <m:r>
                              <a:rPr lang="en-US" i="1">
                                <a:latin typeface="Cambria Math"/>
                              </a:rPr>
                              <m:t>∩</m:t>
                            </m:r>
                            <m:r>
                              <a:rPr lang="en-US" i="1">
                                <a:latin typeface="Cambria Math"/>
                              </a:rPr>
                              <m:t>𝑆</m:t>
                            </m:r>
                          </m:e>
                        </m:d>
                      </m:num>
                      <m:den>
                        <m:r>
                          <a:rPr lang="en-US" i="1">
                            <a:latin typeface="Cambria Math"/>
                          </a:rPr>
                          <m:t>𝑣𝑜𝑙𝑢𝑚𝑒</m:t>
                        </m:r>
                        <m:r>
                          <a:rPr lang="en-US" i="1">
                            <a:latin typeface="Cambria Math"/>
                          </a:rPr>
                          <m:t>(</m:t>
                        </m:r>
                        <m:r>
                          <a:rPr lang="en-US" i="1">
                            <a:latin typeface="Cambria Math"/>
                          </a:rPr>
                          <m:t>𝑆</m:t>
                        </m:r>
                        <m:r>
                          <a:rPr lang="en-US" i="1">
                            <a:latin typeface="Cambria Math"/>
                          </a:rPr>
                          <m:t>)</m:t>
                        </m:r>
                      </m:den>
                    </m:f>
                  </m:oMath>
                </a14:m>
                <a:endParaRPr lang="en-US" dirty="0"/>
              </a:p>
              <a:p>
                <a:r>
                  <a:rPr lang="en-US" dirty="0"/>
                  <a:t>For this project a detection occurs when </a:t>
                </a:r>
                <a:r>
                  <a:rPr lang="en-US" i="1" dirty="0"/>
                  <a:t>R</a:t>
                </a:r>
                <a:r>
                  <a:rPr lang="en-US" dirty="0"/>
                  <a:t>≥0.5 and </a:t>
                </a:r>
                <a:r>
                  <a:rPr lang="en-US" i="1" dirty="0"/>
                  <a:t>P</a:t>
                </a:r>
                <a:r>
                  <a:rPr lang="en-US" dirty="0"/>
                  <a:t>≥0.5</a:t>
                </a:r>
                <a:r>
                  <a:rPr lang="en-US" dirty="0" smtClean="0"/>
                  <a:t>.</a:t>
                </a:r>
              </a:p>
              <a:p>
                <a:pPr lvl="1"/>
                <a:r>
                  <a:rPr lang="en-US" dirty="0" smtClean="0"/>
                  <a:t>Target sheets: p=r = 0.2</a:t>
                </a:r>
              </a:p>
              <a:p>
                <a:pPr lvl="1"/>
                <a:r>
                  <a:rPr lang="en-US" dirty="0" smtClean="0"/>
                  <a:t>Pseudo target sheets: p=r=0.1</a:t>
                </a:r>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4038600"/>
              </a:xfrm>
              <a:blipFill rotWithShape="1">
                <a:blip r:embed="rId3"/>
                <a:stretch>
                  <a:fillRect l="-815" t="-2417" r="-296" b="-6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36</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9530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3412" y="5638800"/>
            <a:ext cx="5334000" cy="830997"/>
          </a:xfrm>
          <a:prstGeom prst="rect">
            <a:avLst/>
          </a:prstGeom>
        </p:spPr>
        <p:txBody>
          <a:bodyPr wrap="square">
            <a:spAutoFit/>
          </a:bodyPr>
          <a:lstStyle/>
          <a:p>
            <a:r>
              <a:rPr lang="en-US" sz="1200" dirty="0"/>
              <a:t>In this figure the relevant items are to the left of the straight line while the retrieved items are within the oval. The red regions represent errors. On the left these are the relevant items not retrieved (false negatives), while on the right they are the retrieved items that are not relevant (false positives).</a:t>
            </a:r>
          </a:p>
        </p:txBody>
      </p:sp>
    </p:spTree>
    <p:extLst>
      <p:ext uri="{BB962C8B-B14F-4D97-AF65-F5344CB8AC3E}">
        <p14:creationId xmlns:p14="http://schemas.microsoft.com/office/powerpoint/2010/main" val="1762375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Performance Criteria</a:t>
            </a:r>
            <a:endParaRPr lang="en-US" dirty="0"/>
          </a:p>
        </p:txBody>
      </p:sp>
      <p:sp>
        <p:nvSpPr>
          <p:cNvPr id="3" name="Content Placeholder 2"/>
          <p:cNvSpPr>
            <a:spLocks noGrp="1"/>
          </p:cNvSpPr>
          <p:nvPr>
            <p:ph idx="1"/>
          </p:nvPr>
        </p:nvSpPr>
        <p:spPr/>
        <p:txBody>
          <a:bodyPr/>
          <a:lstStyle/>
          <a:p>
            <a:r>
              <a:rPr lang="en-US" dirty="0" smtClean="0"/>
              <a:t>Minimize use of special cases (corner cases)</a:t>
            </a:r>
          </a:p>
          <a:p>
            <a:r>
              <a:rPr lang="en-US" dirty="0" smtClean="0"/>
              <a:t>Feature space chopped up</a:t>
            </a:r>
          </a:p>
          <a:p>
            <a:pPr lvl="1"/>
            <a:r>
              <a:rPr lang="en-US" dirty="0" smtClean="0"/>
              <a:t>Over-training</a:t>
            </a:r>
          </a:p>
          <a:p>
            <a:r>
              <a:rPr lang="en-US" dirty="0" smtClean="0"/>
              <a:t>Extensible for new targets</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37</a:t>
            </a:fld>
            <a:endParaRPr lang="en-US" dirty="0"/>
          </a:p>
        </p:txBody>
      </p:sp>
    </p:spTree>
    <p:extLst>
      <p:ext uri="{BB962C8B-B14F-4D97-AF65-F5344CB8AC3E}">
        <p14:creationId xmlns:p14="http://schemas.microsoft.com/office/powerpoint/2010/main" val="2166046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Support Functions (Tools)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a:t>Franco </a:t>
            </a:r>
            <a:r>
              <a:rPr lang="en-US" dirty="0" smtClean="0"/>
              <a:t>Rupcich coding in C </a:t>
            </a:r>
            <a:endParaRPr lang="en-US" dirty="0"/>
          </a:p>
          <a:p>
            <a:pPr eaLnBrk="1" fontAlgn="auto" hangingPunct="1">
              <a:spcAft>
                <a:spcPts val="0"/>
              </a:spcAft>
              <a:buFont typeface="Arial" pitchFamily="34" charset="0"/>
              <a:buChar char="•"/>
              <a:defRPr/>
            </a:pPr>
            <a:r>
              <a:rPr lang="en-US" dirty="0" smtClean="0"/>
              <a:t>Sample ATR</a:t>
            </a:r>
          </a:p>
          <a:p>
            <a:pPr lvl="1" eaLnBrk="1" fontAlgn="auto" hangingPunct="1">
              <a:spcAft>
                <a:spcPts val="0"/>
              </a:spcAft>
              <a:buFont typeface="Arial" pitchFamily="34" charset="0"/>
              <a:buChar char="•"/>
              <a:defRPr/>
            </a:pPr>
            <a:r>
              <a:rPr lang="en-US" dirty="0" smtClean="0"/>
              <a:t>Reading image</a:t>
            </a:r>
          </a:p>
          <a:p>
            <a:pPr lvl="1" eaLnBrk="1" fontAlgn="auto" hangingPunct="1">
              <a:spcAft>
                <a:spcPts val="0"/>
              </a:spcAft>
              <a:buFont typeface="Arial" pitchFamily="34" charset="0"/>
              <a:buChar char="•"/>
              <a:defRPr/>
            </a:pPr>
            <a:r>
              <a:rPr lang="en-US" dirty="0" smtClean="0"/>
              <a:t>Writing results (label, log files)</a:t>
            </a:r>
          </a:p>
          <a:p>
            <a:pPr lvl="1" eaLnBrk="1" fontAlgn="auto" hangingPunct="1">
              <a:spcAft>
                <a:spcPts val="0"/>
              </a:spcAft>
              <a:buFont typeface="Arial" pitchFamily="34" charset="0"/>
              <a:buChar char="•"/>
              <a:defRPr/>
            </a:pPr>
            <a:r>
              <a:rPr lang="en-US" dirty="0" smtClean="0"/>
              <a:t>Revised as necessary</a:t>
            </a:r>
          </a:p>
          <a:p>
            <a:pPr lvl="1" eaLnBrk="1" fontAlgn="auto" hangingPunct="1">
              <a:spcAft>
                <a:spcPts val="0"/>
              </a:spcAft>
              <a:buFont typeface="Arial" pitchFamily="34" charset="0"/>
              <a:buChar char="•"/>
              <a:defRPr/>
            </a:pPr>
            <a:r>
              <a:rPr lang="en-US" dirty="0" smtClean="0"/>
              <a:t>Replace ATR functions with your own</a:t>
            </a:r>
          </a:p>
          <a:p>
            <a:pPr eaLnBrk="1" fontAlgn="auto" hangingPunct="1">
              <a:spcAft>
                <a:spcPts val="0"/>
              </a:spcAft>
              <a:buFont typeface="Arial" pitchFamily="34" charset="0"/>
              <a:buChar char="•"/>
              <a:defRPr/>
            </a:pPr>
            <a:r>
              <a:rPr lang="en-US" dirty="0" smtClean="0"/>
              <a:t>Scoring software </a:t>
            </a:r>
          </a:p>
          <a:p>
            <a:pPr lvl="1" eaLnBrk="1" fontAlgn="auto" hangingPunct="1">
              <a:spcAft>
                <a:spcPts val="0"/>
              </a:spcAft>
              <a:buFont typeface="Arial" pitchFamily="34" charset="0"/>
              <a:buChar char="•"/>
              <a:defRPr/>
            </a:pPr>
            <a:r>
              <a:rPr lang="en-US" dirty="0" smtClean="0"/>
              <a:t>Detection using recall/precision</a:t>
            </a:r>
          </a:p>
          <a:p>
            <a:pPr lvl="1" eaLnBrk="1" fontAlgn="auto" hangingPunct="1">
              <a:spcAft>
                <a:spcPts val="0"/>
              </a:spcAft>
              <a:buFont typeface="Arial" pitchFamily="34" charset="0"/>
              <a:buChar char="•"/>
              <a:defRPr/>
            </a:pPr>
            <a:r>
              <a:rPr lang="en-US" dirty="0" smtClean="0"/>
              <a:t>PD/PFA</a:t>
            </a:r>
          </a:p>
          <a:p>
            <a:pPr eaLnBrk="1" fontAlgn="auto" hangingPunct="1">
              <a:spcAft>
                <a:spcPts val="0"/>
              </a:spcAft>
              <a:buFont typeface="Arial" pitchFamily="34" charset="0"/>
              <a:buChar char="•"/>
              <a:defRPr/>
            </a:pPr>
            <a:r>
              <a:rPr lang="en-US" dirty="0" smtClean="0"/>
              <a:t>Simulated images for validation</a:t>
            </a:r>
          </a:p>
          <a:p>
            <a:pPr eaLnBrk="1" fontAlgn="auto" hangingPunct="1">
              <a:spcAft>
                <a:spcPts val="0"/>
              </a:spcAft>
              <a:buFont typeface="Arial" pitchFamily="34" charset="0"/>
              <a:buChar char="•"/>
              <a:defRPr/>
            </a:pPr>
            <a:r>
              <a:rPr lang="en-US" dirty="0" smtClean="0"/>
              <a:t>Image conversion to FITS</a:t>
            </a:r>
          </a:p>
          <a:p>
            <a:pPr eaLnBrk="1" fontAlgn="auto" hangingPunct="1">
              <a:spcAft>
                <a:spcPts val="0"/>
              </a:spcAft>
              <a:buFont typeface="Arial" pitchFamily="34" charset="0"/>
              <a:buChar char="•"/>
              <a:defRPr/>
            </a:pPr>
            <a:r>
              <a:rPr lang="en-US" dirty="0" smtClean="0"/>
              <a:t>Ground truth - Mevislab</a:t>
            </a:r>
          </a:p>
          <a:p>
            <a:pPr eaLnBrk="1" fontAlgn="auto" hangingPunct="1">
              <a:spcAft>
                <a:spcPts val="0"/>
              </a:spcAft>
              <a:buFont typeface="Arial" pitchFamily="34"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38</a:t>
            </a:fld>
            <a:endParaRPr lang="en-US" dirty="0"/>
          </a:p>
        </p:txBody>
      </p:sp>
    </p:spTree>
    <p:extLst>
      <p:ext uri="{BB962C8B-B14F-4D97-AF65-F5344CB8AC3E}">
        <p14:creationId xmlns:p14="http://schemas.microsoft.com/office/powerpoint/2010/main" val="2717372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Block Diagram</a:t>
            </a:r>
            <a:endParaRPr lang="en-US" dirty="0"/>
          </a:p>
        </p:txBody>
      </p:sp>
      <p:sp>
        <p:nvSpPr>
          <p:cNvPr id="3" name="Slide Number Placeholder 2"/>
          <p:cNvSpPr>
            <a:spLocks noGrp="1"/>
          </p:cNvSpPr>
          <p:nvPr>
            <p:ph type="sldNum" sz="quarter" idx="12"/>
          </p:nvPr>
        </p:nvSpPr>
        <p:spPr/>
        <p:txBody>
          <a:bodyPr/>
          <a:lstStyle/>
          <a:p>
            <a:pPr>
              <a:defRPr/>
            </a:pPr>
            <a:fld id="{4EDC935B-DDF5-4AEE-88E8-9417B206E525}" type="slidenum">
              <a:rPr lang="en-US" smtClean="0"/>
              <a:pPr>
                <a:defRPr/>
              </a:pPr>
              <a:t>39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30357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25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rrowheads="1"/>
          </p:cNvSpPr>
          <p:nvPr>
            <p:ph type="title"/>
          </p:nvPr>
        </p:nvSpPr>
        <p:spPr/>
        <p:txBody>
          <a:bodyPr/>
          <a:lstStyle/>
          <a:p>
            <a:pPr>
              <a:defRPr/>
            </a:pPr>
            <a:r>
              <a:rPr lang="en-US" dirty="0"/>
              <a:t>DHS Goals</a:t>
            </a:r>
          </a:p>
        </p:txBody>
      </p:sp>
      <p:sp>
        <p:nvSpPr>
          <p:cNvPr id="539651" name="Rectangle 3"/>
          <p:cNvSpPr>
            <a:spLocks noGrp="1" noChangeArrowheads="1"/>
          </p:cNvSpPr>
          <p:nvPr>
            <p:ph idx="1"/>
          </p:nvPr>
        </p:nvSpPr>
        <p:spPr/>
        <p:txBody>
          <a:bodyPr>
            <a:normAutofit/>
          </a:bodyPr>
          <a:lstStyle/>
          <a:p>
            <a:pPr>
              <a:defRPr/>
            </a:pPr>
            <a:r>
              <a:rPr lang="en-US" sz="2800" dirty="0" smtClean="0"/>
              <a:t>Vendors doing </a:t>
            </a:r>
            <a:r>
              <a:rPr lang="en-US" sz="2800" dirty="0"/>
              <a:t>an excellent job</a:t>
            </a:r>
          </a:p>
          <a:p>
            <a:pPr>
              <a:defRPr/>
            </a:pPr>
            <a:r>
              <a:rPr lang="en-US" sz="2800" dirty="0"/>
              <a:t>But, need </a:t>
            </a:r>
          </a:p>
          <a:p>
            <a:pPr lvl="1">
              <a:defRPr/>
            </a:pPr>
            <a:r>
              <a:rPr lang="en-US" sz="2400" dirty="0"/>
              <a:t>Increase probability of detection (PD)</a:t>
            </a:r>
          </a:p>
          <a:p>
            <a:pPr lvl="1">
              <a:defRPr/>
            </a:pPr>
            <a:r>
              <a:rPr lang="en-US" sz="2400" dirty="0"/>
              <a:t>Decreased probability of false alarm (PFA)</a:t>
            </a:r>
          </a:p>
          <a:p>
            <a:pPr lvl="1">
              <a:defRPr/>
            </a:pPr>
            <a:r>
              <a:rPr lang="en-US" sz="2400" dirty="0"/>
              <a:t>Detect more threats including wide-variation of home-made explosives (HMEs)</a:t>
            </a:r>
          </a:p>
          <a:p>
            <a:pPr lvl="1">
              <a:defRPr/>
            </a:pPr>
            <a:r>
              <a:rPr lang="en-US" sz="2400" dirty="0"/>
              <a:t>Reduced mass</a:t>
            </a:r>
          </a:p>
          <a:p>
            <a:pPr lvl="1">
              <a:defRPr/>
            </a:pPr>
            <a:r>
              <a:rPr lang="en-US" sz="2400" dirty="0"/>
              <a:t>Reduced </a:t>
            </a:r>
            <a:r>
              <a:rPr lang="en-US" sz="2400" dirty="0" smtClean="0"/>
              <a:t>total cost of ownership</a:t>
            </a:r>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048655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Success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program will improve ATRs. The improved target recognition may lead to decreased minimum target mass, increased target population coverage, increased probability of detection and decreased probability of false alarm.</a:t>
            </a:r>
          </a:p>
          <a:p>
            <a:pPr lvl="0"/>
            <a:r>
              <a:rPr lang="en-US" dirty="0"/>
              <a:t>The program will increase involvement of third parties via the availability of common CT datasets, and tools, which will increase the work in target recognition, and the number of students who can join the workforce of the vendors and DHS.</a:t>
            </a:r>
          </a:p>
          <a:p>
            <a:pPr lvl="0"/>
            <a:r>
              <a:rPr lang="en-US" dirty="0"/>
              <a:t>The program will foster collaboration between academics, national laboratory personnel and incumbent security industry vendors</a:t>
            </a:r>
            <a:r>
              <a:rPr lang="en-US" dirty="0" smtClean="0"/>
              <a:t>.</a:t>
            </a:r>
          </a:p>
          <a:p>
            <a:pPr lvl="0"/>
            <a:r>
              <a:rPr lang="en-US" dirty="0" smtClean="0"/>
              <a:t>Allow scientific method to work:</a:t>
            </a:r>
          </a:p>
          <a:p>
            <a:pPr lvl="1"/>
            <a:r>
              <a:rPr lang="en-US" dirty="0" smtClean="0"/>
              <a:t>The </a:t>
            </a:r>
            <a:r>
              <a:rPr lang="en-US" dirty="0"/>
              <a:t>chief characteristic which distinguishes the scientific method from other methods of acquiring knowledge is that scientists seek to let reality speak for itself, supporting a theory when a theory's predictions are confirmed and challenging a theory when its predictions prove false.</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40</a:t>
            </a:fld>
            <a:endParaRPr lang="en-US" dirty="0"/>
          </a:p>
        </p:txBody>
      </p:sp>
    </p:spTree>
    <p:extLst>
      <p:ext uri="{BB962C8B-B14F-4D97-AF65-F5344CB8AC3E}">
        <p14:creationId xmlns:p14="http://schemas.microsoft.com/office/powerpoint/2010/main" val="4134250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a:t>
            </a:r>
            <a:endParaRPr lang="en-US" dirty="0"/>
          </a:p>
        </p:txBody>
      </p:sp>
      <p:sp>
        <p:nvSpPr>
          <p:cNvPr id="3" name="Content Placeholder 2"/>
          <p:cNvSpPr>
            <a:spLocks noGrp="1"/>
          </p:cNvSpPr>
          <p:nvPr>
            <p:ph idx="1"/>
          </p:nvPr>
        </p:nvSpPr>
        <p:spPr/>
        <p:txBody>
          <a:bodyPr/>
          <a:lstStyle/>
          <a:p>
            <a:r>
              <a:rPr lang="en-US" dirty="0" smtClean="0"/>
              <a:t>Bibliography and copies prior art provided</a:t>
            </a:r>
          </a:p>
          <a:p>
            <a:pPr lvl="1"/>
            <a:r>
              <a:rPr lang="en-US" dirty="0" smtClean="0"/>
              <a:t>Patents, presentations, reports, articles</a:t>
            </a:r>
          </a:p>
          <a:p>
            <a:pPr lvl="1"/>
            <a:r>
              <a:rPr lang="en-US" dirty="0" smtClean="0"/>
              <a:t>Vendors may be doing something else</a:t>
            </a:r>
          </a:p>
          <a:p>
            <a:r>
              <a:rPr lang="en-US" dirty="0" smtClean="0"/>
              <a:t>Do not replicate prior art</a:t>
            </a:r>
          </a:p>
          <a:p>
            <a:r>
              <a:rPr lang="en-US" dirty="0" smtClean="0"/>
              <a:t>Extend sample ATR</a:t>
            </a:r>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41</a:t>
            </a:fld>
            <a:endParaRPr lang="en-US" dirty="0"/>
          </a:p>
        </p:txBody>
      </p:sp>
    </p:spTree>
    <p:extLst>
      <p:ext uri="{BB962C8B-B14F-4D97-AF65-F5344CB8AC3E}">
        <p14:creationId xmlns:p14="http://schemas.microsoft.com/office/powerpoint/2010/main" val="3865630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smtClean="0"/>
              <a:t>Researchers encouraged to collaborate with other team members</a:t>
            </a:r>
          </a:p>
          <a:p>
            <a:pPr lvl="1"/>
            <a:r>
              <a:rPr lang="en-US" dirty="0" smtClean="0"/>
              <a:t>Tools, image formats</a:t>
            </a:r>
          </a:p>
          <a:p>
            <a:pPr lvl="1"/>
            <a:r>
              <a:rPr lang="en-US" dirty="0" smtClean="0"/>
              <a:t>Not on algorithms</a:t>
            </a:r>
          </a:p>
          <a:p>
            <a:r>
              <a:rPr lang="en-US" dirty="0" smtClean="0"/>
              <a:t>Segmentation expertise from segmentation project</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42</a:t>
            </a:fld>
            <a:endParaRPr lang="en-US" dirty="0"/>
          </a:p>
        </p:txBody>
      </p:sp>
    </p:spTree>
    <p:extLst>
      <p:ext uri="{BB962C8B-B14F-4D97-AF65-F5344CB8AC3E}">
        <p14:creationId xmlns:p14="http://schemas.microsoft.com/office/powerpoint/2010/main" val="1553759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Scope</a:t>
            </a:r>
            <a:endParaRPr lang="en-US" dirty="0"/>
          </a:p>
        </p:txBody>
      </p:sp>
      <p:sp>
        <p:nvSpPr>
          <p:cNvPr id="3" name="Content Placeholder 2"/>
          <p:cNvSpPr>
            <a:spLocks noGrp="1"/>
          </p:cNvSpPr>
          <p:nvPr>
            <p:ph idx="1"/>
          </p:nvPr>
        </p:nvSpPr>
        <p:spPr/>
        <p:txBody>
          <a:bodyPr/>
          <a:lstStyle/>
          <a:p>
            <a:r>
              <a:rPr lang="en-US" dirty="0" smtClean="0"/>
              <a:t>Execution speed + computational expense</a:t>
            </a:r>
          </a:p>
          <a:p>
            <a:r>
              <a:rPr lang="en-US" dirty="0" smtClean="0"/>
              <a:t>Equating to performance of equipment deployed by TSA</a:t>
            </a:r>
          </a:p>
          <a:p>
            <a:r>
              <a:rPr lang="en-US" dirty="0" smtClean="0"/>
              <a:t>Reconstructing CT projection data; do not want to re-run the Reconstruction Project (Task Order 3).</a:t>
            </a:r>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43</a:t>
            </a:fld>
            <a:endParaRPr lang="en-US" dirty="0"/>
          </a:p>
        </p:txBody>
      </p:sp>
    </p:spTree>
    <p:extLst>
      <p:ext uri="{BB962C8B-B14F-4D97-AF65-F5344CB8AC3E}">
        <p14:creationId xmlns:p14="http://schemas.microsoft.com/office/powerpoint/2010/main" val="578095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Publications/Patents</a:t>
            </a:r>
            <a:endParaRPr lang="en-US" dirty="0"/>
          </a:p>
        </p:txBody>
      </p:sp>
      <p:sp>
        <p:nvSpPr>
          <p:cNvPr id="3" name="Content Placeholder 2"/>
          <p:cNvSpPr>
            <a:spLocks noGrp="1"/>
          </p:cNvSpPr>
          <p:nvPr>
            <p:ph idx="1"/>
          </p:nvPr>
        </p:nvSpPr>
        <p:spPr/>
        <p:txBody>
          <a:bodyPr/>
          <a:lstStyle/>
          <a:p>
            <a:r>
              <a:rPr lang="en-US" dirty="0" smtClean="0"/>
              <a:t>Publications permitted and encouraged</a:t>
            </a:r>
          </a:p>
          <a:p>
            <a:r>
              <a:rPr lang="en-US" dirty="0" smtClean="0"/>
              <a:t>Prior review required by ALERT</a:t>
            </a:r>
          </a:p>
          <a:p>
            <a:pPr lvl="1"/>
            <a:r>
              <a:rPr lang="en-US" dirty="0" smtClean="0"/>
              <a:t>Process denoted REAP</a:t>
            </a:r>
          </a:p>
          <a:p>
            <a:pPr lvl="1"/>
            <a:r>
              <a:rPr lang="en-US" dirty="0" smtClean="0"/>
              <a:t>Use “leads to higher false alarms” </a:t>
            </a:r>
            <a:endParaRPr lang="en-US" dirty="0"/>
          </a:p>
          <a:p>
            <a:pPr lvl="1"/>
            <a:r>
              <a:rPr lang="en-US" dirty="0" smtClean="0"/>
              <a:t>Do not say “cannot detect”</a:t>
            </a:r>
          </a:p>
          <a:p>
            <a:r>
              <a:rPr lang="en-US" dirty="0" smtClean="0"/>
              <a:t>May obtain patents on work</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44</a:t>
            </a:fld>
            <a:endParaRPr lang="en-US" dirty="0"/>
          </a:p>
        </p:txBody>
      </p:sp>
    </p:spTree>
    <p:extLst>
      <p:ext uri="{BB962C8B-B14F-4D97-AF65-F5344CB8AC3E}">
        <p14:creationId xmlns:p14="http://schemas.microsoft.com/office/powerpoint/2010/main" val="4087369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Furnished to ATR Developers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Specifications</a:t>
            </a:r>
            <a:endParaRPr lang="en-US" dirty="0" smtClean="0"/>
          </a:p>
          <a:p>
            <a:pPr lvl="1"/>
            <a:r>
              <a:rPr lang="en-US" dirty="0" smtClean="0"/>
              <a:t>Technical top-level</a:t>
            </a:r>
          </a:p>
          <a:p>
            <a:pPr lvl="1"/>
            <a:r>
              <a:rPr lang="en-US" dirty="0" smtClean="0"/>
              <a:t>Tools – scoring, sample ATR</a:t>
            </a:r>
          </a:p>
          <a:p>
            <a:pPr lvl="1"/>
            <a:r>
              <a:rPr lang="en-US" dirty="0" smtClean="0"/>
              <a:t>Scanning</a:t>
            </a:r>
          </a:p>
          <a:p>
            <a:r>
              <a:rPr lang="en-US" dirty="0" smtClean="0"/>
              <a:t>Database</a:t>
            </a:r>
          </a:p>
          <a:p>
            <a:pPr lvl="1"/>
            <a:r>
              <a:rPr lang="en-US" dirty="0" smtClean="0"/>
              <a:t>CT images</a:t>
            </a:r>
          </a:p>
          <a:p>
            <a:pPr lvl="1"/>
            <a:r>
              <a:rPr lang="en-US" dirty="0" smtClean="0"/>
              <a:t>Ground truth labels</a:t>
            </a:r>
          </a:p>
          <a:p>
            <a:pPr lvl="1"/>
            <a:r>
              <a:rPr lang="en-US" dirty="0" smtClean="0"/>
              <a:t>Sample ATR</a:t>
            </a:r>
          </a:p>
          <a:p>
            <a:r>
              <a:rPr lang="en-US" dirty="0" smtClean="0"/>
              <a:t>Code</a:t>
            </a:r>
          </a:p>
          <a:p>
            <a:pPr lvl="1"/>
            <a:r>
              <a:rPr lang="en-US" dirty="0" smtClean="0"/>
              <a:t>Automatic scoring</a:t>
            </a:r>
          </a:p>
          <a:p>
            <a:pPr lvl="1"/>
            <a:r>
              <a:rPr lang="en-US" dirty="0" smtClean="0"/>
              <a:t>Sample ATR</a:t>
            </a:r>
            <a:endParaRPr lang="en-US" dirty="0" smtClean="0"/>
          </a:p>
          <a:p>
            <a:r>
              <a:rPr lang="en-US" dirty="0" smtClean="0"/>
              <a:t>Access to subject matter experts</a:t>
            </a:r>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pPr>
                <a:defRPr/>
              </a:pPr>
              <a:t>45</a:t>
            </a:fld>
            <a:endParaRPr lang="en-US" dirty="0"/>
          </a:p>
        </p:txBody>
      </p:sp>
    </p:spTree>
    <p:extLst>
      <p:ext uri="{BB962C8B-B14F-4D97-AF65-F5344CB8AC3E}">
        <p14:creationId xmlns:p14="http://schemas.microsoft.com/office/powerpoint/2010/main" val="452293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Performer Future</a:t>
            </a:r>
          </a:p>
        </p:txBody>
      </p:sp>
      <p:sp>
        <p:nvSpPr>
          <p:cNvPr id="16387" name="Content Placeholder 2"/>
          <p:cNvSpPr>
            <a:spLocks noGrp="1"/>
          </p:cNvSpPr>
          <p:nvPr>
            <p:ph idx="1"/>
          </p:nvPr>
        </p:nvSpPr>
        <p:spPr/>
        <p:txBody>
          <a:bodyPr/>
          <a:lstStyle/>
          <a:p>
            <a:pPr eaLnBrk="1" hangingPunct="1"/>
            <a:r>
              <a:rPr lang="en-US" dirty="0" smtClean="0"/>
              <a:t>Developing vendor-neutral </a:t>
            </a:r>
            <a:r>
              <a:rPr lang="en-US" dirty="0" smtClean="0"/>
              <a:t>ATRs</a:t>
            </a:r>
            <a:endParaRPr lang="en-US" dirty="0" smtClean="0"/>
          </a:p>
          <a:p>
            <a:pPr eaLnBrk="1" hangingPunct="1"/>
            <a:r>
              <a:rPr lang="en-US" dirty="0" smtClean="0"/>
              <a:t>Working with vendors</a:t>
            </a:r>
          </a:p>
          <a:p>
            <a:pPr eaLnBrk="1" hangingPunct="1"/>
            <a:r>
              <a:rPr lang="en-US" dirty="0" smtClean="0"/>
              <a:t>Work on other modalities</a:t>
            </a:r>
          </a:p>
          <a:p>
            <a:pPr eaLnBrk="1" hangingPunct="1"/>
            <a:r>
              <a:rPr lang="en-US" dirty="0" smtClean="0"/>
              <a:t>Prediction of detection capability of future scanners</a:t>
            </a:r>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46</a:t>
            </a:fld>
            <a:endParaRPr lang="en-US" dirty="0"/>
          </a:p>
        </p:txBody>
      </p:sp>
    </p:spTree>
    <p:extLst>
      <p:ext uri="{BB962C8B-B14F-4D97-AF65-F5344CB8AC3E}">
        <p14:creationId xmlns:p14="http://schemas.microsoft.com/office/powerpoint/2010/main" val="354306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685800"/>
          </a:xfrm>
        </p:spPr>
        <p:txBody>
          <a:bodyPr>
            <a:normAutofit fontScale="90000"/>
          </a:bodyPr>
          <a:lstStyle/>
          <a:p>
            <a:r>
              <a:rPr lang="en-US" dirty="0" smtClean="0"/>
              <a:t>Data share access</a:t>
            </a:r>
            <a:endParaRPr lang="en-US" dirty="0"/>
          </a:p>
        </p:txBody>
      </p:sp>
      <p:sp>
        <p:nvSpPr>
          <p:cNvPr id="3" name="Content Placeholder 2"/>
          <p:cNvSpPr>
            <a:spLocks noGrp="1"/>
          </p:cNvSpPr>
          <p:nvPr>
            <p:ph idx="1"/>
          </p:nvPr>
        </p:nvSpPr>
        <p:spPr>
          <a:xfrm>
            <a:off x="609600" y="1524000"/>
            <a:ext cx="7924800" cy="4495800"/>
          </a:xfrm>
        </p:spPr>
        <p:txBody>
          <a:bodyPr>
            <a:normAutofit fontScale="85000" lnSpcReduction="10000"/>
          </a:bodyPr>
          <a:lstStyle/>
          <a:p>
            <a:r>
              <a:rPr lang="en-US" dirty="0" smtClean="0"/>
              <a:t>Data </a:t>
            </a:r>
            <a:r>
              <a:rPr lang="en-US" dirty="0"/>
              <a:t>Resource </a:t>
            </a:r>
            <a:r>
              <a:rPr lang="en-US" dirty="0" smtClean="0"/>
              <a:t>warehoused on </a:t>
            </a:r>
            <a:r>
              <a:rPr lang="en-US" dirty="0"/>
              <a:t>networked BU server</a:t>
            </a:r>
            <a:endParaRPr lang="en-US" dirty="0" smtClean="0"/>
          </a:p>
          <a:p>
            <a:pPr lvl="1"/>
            <a:r>
              <a:rPr lang="en-US" dirty="0" smtClean="0"/>
              <a:t>Raw data, reconstruction software, documentation, scanner models, simulations</a:t>
            </a:r>
          </a:p>
          <a:p>
            <a:r>
              <a:rPr lang="en-US" dirty="0" smtClean="0"/>
              <a:t>Process for obtaining data</a:t>
            </a:r>
          </a:p>
          <a:p>
            <a:pPr lvl="1"/>
            <a:r>
              <a:rPr lang="en-US" dirty="0" smtClean="0"/>
              <a:t>Request NDA from ALERT</a:t>
            </a:r>
          </a:p>
          <a:p>
            <a:pPr lvl="1"/>
            <a:r>
              <a:rPr lang="en-US" dirty="0" smtClean="0"/>
              <a:t>Obtain account to access network data share site</a:t>
            </a:r>
          </a:p>
          <a:p>
            <a:pPr lvl="1"/>
            <a:r>
              <a:rPr lang="en-US" dirty="0" smtClean="0"/>
              <a:t>Must agree to have publications reviewed (“</a:t>
            </a:r>
            <a:r>
              <a:rPr lang="en-US" dirty="0" err="1" smtClean="0"/>
              <a:t>REAP’ed</a:t>
            </a:r>
            <a:r>
              <a:rPr lang="en-US" dirty="0" smtClean="0"/>
              <a:t>”) for problematic wording</a:t>
            </a:r>
          </a:p>
          <a:p>
            <a:r>
              <a:rPr lang="en-US" dirty="0" smtClean="0"/>
              <a:t>Access to data is available after project ends</a:t>
            </a:r>
          </a:p>
          <a:p>
            <a:r>
              <a:rPr lang="en-US" dirty="0" smtClean="0"/>
              <a:t>Researcher results &amp; documentation can be posted as well </a:t>
            </a:r>
          </a:p>
        </p:txBody>
      </p:sp>
      <p:sp>
        <p:nvSpPr>
          <p:cNvPr id="4" name="Slide Number Placeholder 3"/>
          <p:cNvSpPr>
            <a:spLocks noGrp="1"/>
          </p:cNvSpPr>
          <p:nvPr>
            <p:ph type="sldNum" sz="quarter" idx="11"/>
          </p:nvPr>
        </p:nvSpPr>
        <p:spPr/>
        <p:txBody>
          <a:bodyPr/>
          <a:lstStyle/>
          <a:p>
            <a:pPr>
              <a:defRPr/>
            </a:pPr>
            <a:fld id="{8CDE2F62-9E75-B446-91C2-8C01B892A956}" type="slidenum">
              <a:rPr lang="en-US" smtClean="0"/>
              <a:pPr>
                <a:defRPr/>
              </a:pPr>
              <a:t>47</a:t>
            </a:fld>
            <a:endParaRPr lang="en-US" dirty="0"/>
          </a:p>
        </p:txBody>
      </p:sp>
    </p:spTree>
    <p:extLst>
      <p:ext uri="{BB962C8B-B14F-4D97-AF65-F5344CB8AC3E}">
        <p14:creationId xmlns:p14="http://schemas.microsoft.com/office/powerpoint/2010/main" val="1858093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from TSL </a:t>
            </a:r>
            <a:r>
              <a:rPr lang="en-US" dirty="0"/>
              <a:t>Certification </a:t>
            </a:r>
          </a:p>
        </p:txBody>
      </p:sp>
      <p:sp>
        <p:nvSpPr>
          <p:cNvPr id="3" name="Content Placeholder 2"/>
          <p:cNvSpPr>
            <a:spLocks noGrp="1"/>
          </p:cNvSpPr>
          <p:nvPr>
            <p:ph idx="1"/>
          </p:nvPr>
        </p:nvSpPr>
        <p:spPr/>
        <p:txBody>
          <a:bodyPr>
            <a:normAutofit fontScale="92500" lnSpcReduction="20000"/>
          </a:bodyPr>
          <a:lstStyle/>
          <a:p>
            <a:r>
              <a:rPr lang="en-US" dirty="0" smtClean="0"/>
              <a:t>Saline, clay, rubber, not explosives</a:t>
            </a:r>
          </a:p>
          <a:p>
            <a:r>
              <a:rPr lang="en-US" dirty="0" smtClean="0"/>
              <a:t>Medical CT scanner</a:t>
            </a:r>
          </a:p>
          <a:p>
            <a:r>
              <a:rPr lang="en-US" dirty="0" smtClean="0"/>
              <a:t>Bins, not bags</a:t>
            </a:r>
          </a:p>
          <a:p>
            <a:r>
              <a:rPr lang="en-US" dirty="0" smtClean="0"/>
              <a:t>PD/PFA per object type, not per </a:t>
            </a:r>
            <a:r>
              <a:rPr lang="en-US" dirty="0" smtClean="0"/>
              <a:t>bag</a:t>
            </a:r>
          </a:p>
          <a:p>
            <a:r>
              <a:rPr lang="en-US" dirty="0" smtClean="0"/>
              <a:t>Comingled PD/PFA runs</a:t>
            </a:r>
          </a:p>
          <a:p>
            <a:pPr lvl="1"/>
            <a:r>
              <a:rPr lang="en-US" dirty="0" smtClean="0"/>
              <a:t>Missed detection can lead to false alarm because of recall/precision</a:t>
            </a:r>
            <a:endParaRPr lang="en-US" dirty="0" smtClean="0"/>
          </a:p>
          <a:p>
            <a:r>
              <a:rPr lang="en-US" dirty="0" smtClean="0"/>
              <a:t>Automated scoring with </a:t>
            </a:r>
            <a:r>
              <a:rPr lang="en-US" dirty="0" smtClean="0"/>
              <a:t>recall/precision</a:t>
            </a:r>
          </a:p>
          <a:p>
            <a:r>
              <a:rPr lang="en-US" dirty="0" smtClean="0"/>
              <a:t>Testing open, not blind</a:t>
            </a:r>
          </a:p>
          <a:p>
            <a:r>
              <a:rPr lang="en-US" dirty="0" smtClean="0"/>
              <a:t>Statistical relevance not an issue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2893156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r>
              <a:rPr lang="en-US" dirty="0" smtClean="0"/>
              <a:t>Vendor panel</a:t>
            </a:r>
          </a:p>
          <a:p>
            <a:endParaRPr lang="en-US" dirty="0"/>
          </a:p>
          <a:p>
            <a:endParaRPr lang="en-US" dirty="0" smtClean="0"/>
          </a:p>
          <a:p>
            <a:endParaRPr lang="en-US" dirty="0"/>
          </a:p>
          <a:p>
            <a:endParaRPr lang="en-US" dirty="0" smtClean="0"/>
          </a:p>
          <a:p>
            <a:r>
              <a:rPr lang="en-US" dirty="0" smtClean="0"/>
              <a:t>Questionnaire for all participants</a:t>
            </a:r>
          </a:p>
          <a:p>
            <a:pPr lvl="1"/>
            <a:r>
              <a:rPr lang="en-US" u="sng" dirty="0" smtClean="0">
                <a:hlinkClick r:id="rId2"/>
              </a:rPr>
              <a:t>www.surveymonkey.com/s/TaskOrder4</a:t>
            </a:r>
            <a:endParaRPr lang="en-US" dirty="0"/>
          </a:p>
          <a:p>
            <a:r>
              <a:rPr lang="en-US" dirty="0" smtClean="0"/>
              <a:t>Specifications, results online</a:t>
            </a:r>
          </a:p>
          <a:p>
            <a:pPr lvl="1"/>
            <a:r>
              <a:rPr lang="en-US" dirty="0"/>
              <a:t>https://myfiles.neu.edu/groups/ALERT/strategic_studies/TaskOrder04/</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82078977"/>
              </p:ext>
            </p:extLst>
          </p:nvPr>
        </p:nvGraphicFramePr>
        <p:xfrm>
          <a:off x="1447800" y="2362200"/>
          <a:ext cx="3975100" cy="1524000"/>
        </p:xfrm>
        <a:graphic>
          <a:graphicData uri="http://schemas.openxmlformats.org/drawingml/2006/table">
            <a:tbl>
              <a:tblPr>
                <a:tableStyleId>{5C22544A-7EE6-4342-B048-85BDC9FD1C3A}</a:tableStyleId>
              </a:tblPr>
              <a:tblGrid>
                <a:gridCol w="1472024"/>
                <a:gridCol w="2503076"/>
              </a:tblGrid>
              <a:tr h="1524000">
                <a:tc>
                  <a:txBody>
                    <a:bodyPr/>
                    <a:lstStyle/>
                    <a:p>
                      <a:pPr algn="l" fontAlgn="t"/>
                      <a:r>
                        <a:rPr lang="en-US" sz="1100" u="none" strike="noStrike" dirty="0">
                          <a:effectLst/>
                        </a:rPr>
                        <a:t>David Lieblich</a:t>
                      </a:r>
                      <a:br>
                        <a:rPr lang="en-US" sz="1100" u="none" strike="noStrike" dirty="0">
                          <a:effectLst/>
                        </a:rPr>
                      </a:br>
                      <a:r>
                        <a:rPr lang="en-US" sz="1100" u="none" strike="noStrike" dirty="0">
                          <a:effectLst/>
                        </a:rPr>
                        <a:t>Kam Lin Wong</a:t>
                      </a:r>
                      <a:br>
                        <a:rPr lang="en-US" sz="1100" u="none" strike="noStrike" dirty="0">
                          <a:effectLst/>
                        </a:rPr>
                      </a:br>
                      <a:r>
                        <a:rPr lang="en-US" sz="1100" u="none" strike="noStrike" dirty="0">
                          <a:effectLst/>
                        </a:rPr>
                        <a:t>David </a:t>
                      </a:r>
                      <a:r>
                        <a:rPr lang="en-US" sz="1100" u="none" strike="noStrike" dirty="0" err="1">
                          <a:effectLst/>
                        </a:rPr>
                        <a:t>Perticone</a:t>
                      </a:r>
                      <a:r>
                        <a:rPr lang="en-US" sz="1100" u="none" strike="noStrike" dirty="0">
                          <a:effectLst/>
                        </a:rPr>
                        <a:t/>
                      </a:r>
                      <a:br>
                        <a:rPr lang="en-US" sz="1100" u="none" strike="noStrike" dirty="0">
                          <a:effectLst/>
                        </a:rPr>
                      </a:br>
                      <a:r>
                        <a:rPr lang="en-US" sz="1100" u="none" strike="noStrike" dirty="0">
                          <a:effectLst/>
                        </a:rPr>
                        <a:t>James Connelly</a:t>
                      </a:r>
                      <a:br>
                        <a:rPr lang="en-US" sz="1100" u="none" strike="noStrike" dirty="0">
                          <a:effectLst/>
                        </a:rPr>
                      </a:br>
                      <a:r>
                        <a:rPr lang="en-US" sz="1100" u="none" strike="noStrike" dirty="0">
                          <a:effectLst/>
                        </a:rPr>
                        <a:t>Carl Bosch</a:t>
                      </a:r>
                      <a:br>
                        <a:rPr lang="en-US" sz="1100" u="none" strike="noStrike" dirty="0">
                          <a:effectLst/>
                        </a:rPr>
                      </a:br>
                      <a:r>
                        <a:rPr lang="en-US" sz="1100" u="none" strike="noStrike" dirty="0">
                          <a:effectLst/>
                        </a:rPr>
                        <a:t>Ling Tang</a:t>
                      </a:r>
                      <a:br>
                        <a:rPr lang="en-US" sz="1100" u="none" strike="noStrike" dirty="0">
                          <a:effectLst/>
                        </a:rPr>
                      </a:br>
                      <a:r>
                        <a:rPr lang="en-US" sz="1100" u="none" strike="noStrike" dirty="0">
                          <a:effectLst/>
                        </a:rPr>
                        <a:t>Piero Landolfi </a:t>
                      </a:r>
                      <a:br>
                        <a:rPr lang="en-US" sz="1100" u="none" strike="noStrike" dirty="0">
                          <a:effectLst/>
                        </a:rPr>
                      </a:br>
                      <a:r>
                        <a:rPr lang="en-US" sz="1100" u="none" strike="noStrike" dirty="0">
                          <a:effectLst/>
                        </a:rPr>
                        <a:t>Christopher Gregory</a:t>
                      </a:r>
                      <a:endParaRPr lang="en-US" sz="1100" b="0" i="0" u="none" strike="noStrike" dirty="0">
                        <a:solidFill>
                          <a:srgbClr val="000000"/>
                        </a:solidFill>
                        <a:effectLst/>
                        <a:latin typeface="Calibri"/>
                      </a:endParaRPr>
                    </a:p>
                  </a:txBody>
                  <a:tcPr marL="9525" marR="9525" marT="9525" marB="0"/>
                </a:tc>
                <a:tc>
                  <a:txBody>
                    <a:bodyPr/>
                    <a:lstStyle/>
                    <a:p>
                      <a:pPr algn="l" fontAlgn="t"/>
                      <a:r>
                        <a:rPr lang="en-US" sz="1100" u="none" strike="noStrike" dirty="0">
                          <a:effectLst/>
                        </a:rPr>
                        <a:t>Analogic</a:t>
                      </a:r>
                      <a:br>
                        <a:rPr lang="en-US" sz="1100" u="none" strike="noStrike" dirty="0">
                          <a:effectLst/>
                        </a:rPr>
                      </a:br>
                      <a:r>
                        <a:rPr lang="en-US" sz="1100" u="none" strike="noStrike" dirty="0">
                          <a:effectLst/>
                        </a:rPr>
                        <a:t>Reveal</a:t>
                      </a:r>
                      <a:br>
                        <a:rPr lang="en-US" sz="1100" u="none" strike="noStrike" dirty="0">
                          <a:effectLst/>
                        </a:rPr>
                      </a:br>
                      <a:r>
                        <a:rPr lang="en-US" sz="1100" u="none" strike="noStrike" dirty="0">
                          <a:effectLst/>
                        </a:rPr>
                        <a:t>L-3 Communications</a:t>
                      </a:r>
                      <a:br>
                        <a:rPr lang="en-US" sz="1100" u="none" strike="noStrike" dirty="0">
                          <a:effectLst/>
                        </a:rPr>
                      </a:br>
                      <a:r>
                        <a:rPr lang="en-US" sz="1100" u="none" strike="noStrike" dirty="0">
                          <a:effectLst/>
                        </a:rPr>
                        <a:t>IDSS</a:t>
                      </a:r>
                      <a:br>
                        <a:rPr lang="en-US" sz="1100" u="none" strike="noStrike" dirty="0">
                          <a:effectLst/>
                        </a:rPr>
                      </a:br>
                      <a:r>
                        <a:rPr lang="en-US" sz="1100" u="none" strike="noStrike" dirty="0" err="1">
                          <a:effectLst/>
                        </a:rPr>
                        <a:t>Surescan</a:t>
                      </a:r>
                      <a:r>
                        <a:rPr lang="en-US" sz="1100" u="none" strike="noStrike" dirty="0">
                          <a:effectLst/>
                        </a:rPr>
                        <a:t/>
                      </a:r>
                      <a:br>
                        <a:rPr lang="en-US" sz="1100" u="none" strike="noStrike" dirty="0">
                          <a:effectLst/>
                        </a:rPr>
                      </a:br>
                      <a:r>
                        <a:rPr lang="en-US" sz="1100" u="none" strike="noStrike" dirty="0" err="1">
                          <a:effectLst/>
                        </a:rPr>
                        <a:t>Rapiscan</a:t>
                      </a:r>
                      <a:r>
                        <a:rPr lang="en-US" sz="1100" u="none" strike="noStrike" dirty="0">
                          <a:effectLst/>
                        </a:rPr>
                        <a:t/>
                      </a:r>
                      <a:br>
                        <a:rPr lang="en-US" sz="1100" u="none" strike="noStrike" dirty="0">
                          <a:effectLst/>
                        </a:rPr>
                      </a:br>
                      <a:r>
                        <a:rPr lang="en-US" sz="1100" u="none" strike="noStrike" dirty="0" err="1">
                          <a:effectLst/>
                        </a:rPr>
                        <a:t>Morpho</a:t>
                      </a:r>
                      <a:r>
                        <a:rPr lang="en-US" sz="1100" u="none" strike="noStrike" dirty="0">
                          <a:effectLst/>
                        </a:rPr>
                        <a:t> Detection</a:t>
                      </a:r>
                      <a:br>
                        <a:rPr lang="en-US" sz="1100" u="none" strike="noStrike" dirty="0">
                          <a:effectLst/>
                        </a:rPr>
                      </a:br>
                      <a:r>
                        <a:rPr lang="en-US" sz="1100" u="none" strike="noStrike" dirty="0">
                          <a:effectLst/>
                        </a:rPr>
                        <a:t>Smith Detection</a:t>
                      </a:r>
                      <a:endParaRPr lang="en-US" sz="1100" b="0" i="0" u="none" strike="noStrike" dirty="0">
                        <a:solidFill>
                          <a:srgbClr val="000000"/>
                        </a:solidFill>
                        <a:effectLst/>
                        <a:latin typeface="Calibri"/>
                      </a:endParaRPr>
                    </a:p>
                  </a:txBody>
                  <a:tcPr marL="9525" marR="9525" marT="9525" marB="0"/>
                </a:tc>
              </a:tr>
            </a:tbl>
          </a:graphicData>
        </a:graphic>
      </p:graphicFrame>
    </p:spTree>
    <p:extLst>
      <p:ext uri="{BB962C8B-B14F-4D97-AF65-F5344CB8AC3E}">
        <p14:creationId xmlns:p14="http://schemas.microsoft.com/office/powerpoint/2010/main" val="15853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rrowheads="1"/>
          </p:cNvSpPr>
          <p:nvPr>
            <p:ph type="title"/>
          </p:nvPr>
        </p:nvSpPr>
        <p:spPr/>
        <p:txBody>
          <a:bodyPr/>
          <a:lstStyle/>
          <a:p>
            <a:pPr>
              <a:defRPr/>
            </a:pPr>
            <a:r>
              <a:rPr lang="en-US" dirty="0" smtClean="0"/>
              <a:t>DHS </a:t>
            </a:r>
            <a:r>
              <a:rPr lang="en-US" dirty="0"/>
              <a:t>Tactics</a:t>
            </a:r>
          </a:p>
        </p:txBody>
      </p:sp>
      <p:sp>
        <p:nvSpPr>
          <p:cNvPr id="540675" name="Rectangle 3"/>
          <p:cNvSpPr>
            <a:spLocks noGrp="1" noChangeArrowheads="1"/>
          </p:cNvSpPr>
          <p:nvPr>
            <p:ph idx="1"/>
          </p:nvPr>
        </p:nvSpPr>
        <p:spPr/>
        <p:txBody>
          <a:bodyPr>
            <a:normAutofit lnSpcReduction="10000"/>
          </a:bodyPr>
          <a:lstStyle/>
          <a:p>
            <a:pPr>
              <a:defRPr/>
            </a:pPr>
            <a:r>
              <a:rPr lang="en-US" sz="2800" dirty="0"/>
              <a:t>Augment abilities of </a:t>
            </a:r>
            <a:r>
              <a:rPr lang="en-US" sz="2800" dirty="0" smtClean="0"/>
              <a:t>vendors with </a:t>
            </a:r>
            <a:r>
              <a:rPr lang="en-US" sz="2800" dirty="0"/>
              <a:t>3</a:t>
            </a:r>
            <a:r>
              <a:rPr lang="en-US" sz="2800" baseline="30000" dirty="0"/>
              <a:t>rd</a:t>
            </a:r>
            <a:r>
              <a:rPr lang="en-US" sz="2800" dirty="0"/>
              <a:t> </a:t>
            </a:r>
            <a:r>
              <a:rPr lang="en-US" sz="2800" dirty="0" smtClean="0"/>
              <a:t>parties</a:t>
            </a:r>
            <a:endParaRPr lang="en-US" sz="2800" dirty="0"/>
          </a:p>
          <a:p>
            <a:pPr lvl="1">
              <a:defRPr/>
            </a:pPr>
            <a:r>
              <a:rPr lang="en-US" sz="2400" dirty="0" smtClean="0"/>
              <a:t>Academia</a:t>
            </a:r>
            <a:endParaRPr lang="en-US" sz="2400" dirty="0"/>
          </a:p>
          <a:p>
            <a:pPr lvl="1">
              <a:defRPr/>
            </a:pPr>
            <a:r>
              <a:rPr lang="en-US" sz="2400" dirty="0"/>
              <a:t>National labs</a:t>
            </a:r>
          </a:p>
          <a:p>
            <a:pPr lvl="1">
              <a:defRPr/>
            </a:pPr>
            <a:r>
              <a:rPr lang="en-US" sz="2400" dirty="0"/>
              <a:t>Industry other than </a:t>
            </a:r>
            <a:r>
              <a:rPr lang="en-US" sz="2400" dirty="0" smtClean="0"/>
              <a:t>the vendors</a:t>
            </a:r>
            <a:endParaRPr lang="en-US" sz="2400" dirty="0"/>
          </a:p>
          <a:p>
            <a:pPr>
              <a:defRPr/>
            </a:pPr>
            <a:r>
              <a:rPr lang="en-US" sz="2800" dirty="0"/>
              <a:t>Create centers of excellence (COE) at </a:t>
            </a:r>
            <a:r>
              <a:rPr lang="en-US" sz="2800" dirty="0" smtClean="0"/>
              <a:t>universities</a:t>
            </a:r>
          </a:p>
          <a:p>
            <a:pPr lvl="1">
              <a:defRPr/>
            </a:pPr>
            <a:r>
              <a:rPr lang="en-US" sz="2400" dirty="0" smtClean="0"/>
              <a:t>ALERT, Northeastern University</a:t>
            </a:r>
            <a:endParaRPr lang="en-US" sz="2400" dirty="0"/>
          </a:p>
          <a:p>
            <a:pPr>
              <a:defRPr/>
            </a:pPr>
            <a:r>
              <a:rPr lang="en-US" sz="2800" dirty="0"/>
              <a:t>Hold workshops to educate 3</a:t>
            </a:r>
            <a:r>
              <a:rPr lang="en-US" sz="2800" baseline="30000" dirty="0"/>
              <a:t>rd</a:t>
            </a:r>
            <a:r>
              <a:rPr lang="en-US" sz="2800" dirty="0"/>
              <a:t> parties and discuss issues with involvement of 3</a:t>
            </a:r>
            <a:r>
              <a:rPr lang="en-US" sz="2800" baseline="30000" dirty="0"/>
              <a:t>rd</a:t>
            </a:r>
            <a:r>
              <a:rPr lang="en-US" sz="2800" dirty="0"/>
              <a:t> </a:t>
            </a:r>
            <a:r>
              <a:rPr lang="en-US" sz="2800" dirty="0" smtClean="0"/>
              <a:t>parties</a:t>
            </a:r>
          </a:p>
          <a:p>
            <a:pPr lvl="1">
              <a:defRPr/>
            </a:pPr>
            <a:r>
              <a:rPr lang="en-US" sz="2400" dirty="0" smtClean="0"/>
              <a:t>Algorithm Development for Security Applications (ADSA)</a:t>
            </a:r>
          </a:p>
          <a:p>
            <a:pPr lvl="1">
              <a:defRPr/>
            </a:pPr>
            <a:r>
              <a:rPr lang="en-US" sz="2400" dirty="0" smtClean="0"/>
              <a:t>11 ADSAs to date</a:t>
            </a:r>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771846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Laura Parker, DHS, funding</a:t>
            </a:r>
          </a:p>
          <a:p>
            <a:r>
              <a:rPr lang="en-US" dirty="0" smtClean="0"/>
              <a:t>Vendor feedback </a:t>
            </a:r>
          </a:p>
          <a:p>
            <a:pPr lvl="1"/>
            <a:r>
              <a:rPr lang="en-US" dirty="0"/>
              <a:t>In particular, Matthew </a:t>
            </a:r>
            <a:r>
              <a:rPr lang="en-US" dirty="0" smtClean="0"/>
              <a:t>Merzbacher, </a:t>
            </a:r>
            <a:r>
              <a:rPr lang="en-US" dirty="0" err="1" smtClean="0"/>
              <a:t>Morpho</a:t>
            </a:r>
            <a:r>
              <a:rPr lang="en-US" dirty="0" smtClean="0"/>
              <a:t> Detection</a:t>
            </a:r>
            <a:endParaRPr lang="en-US" dirty="0"/>
          </a:p>
          <a:p>
            <a:r>
              <a:rPr lang="en-US" dirty="0" smtClean="0"/>
              <a:t>Jeffrey Kallman, Steve </a:t>
            </a:r>
            <a:r>
              <a:rPr lang="en-US" dirty="0" smtClean="0"/>
              <a:t>Azevedo, LLNL</a:t>
            </a:r>
            <a:r>
              <a:rPr lang="en-US" dirty="0" smtClean="0"/>
              <a:t>, technical support</a:t>
            </a:r>
          </a:p>
          <a:p>
            <a:r>
              <a:rPr lang="en-US" dirty="0" err="1" smtClean="0"/>
              <a:t>Heartscan</a:t>
            </a:r>
            <a:r>
              <a:rPr lang="en-US" dirty="0" smtClean="0"/>
              <a:t>, South San Francisco, </a:t>
            </a:r>
            <a:r>
              <a:rPr lang="en-US" dirty="0" err="1" smtClean="0"/>
              <a:t>Imatron</a:t>
            </a:r>
            <a:r>
              <a:rPr lang="en-US" dirty="0" smtClean="0"/>
              <a:t> scanner</a:t>
            </a:r>
          </a:p>
          <a:p>
            <a:r>
              <a:rPr lang="en-US" dirty="0" smtClean="0"/>
              <a:t>ALERT staff</a:t>
            </a:r>
          </a:p>
          <a:p>
            <a:pPr lvl="1"/>
            <a:r>
              <a:rPr lang="en-US" dirty="0" smtClean="0"/>
              <a:t>Melanie Smith(**), Teri Incampo, </a:t>
            </a:r>
            <a:r>
              <a:rPr lang="en-US" dirty="0"/>
              <a:t>Kristin </a:t>
            </a:r>
            <a:r>
              <a:rPr lang="en-US" dirty="0" smtClean="0"/>
              <a:t>Hicks, Deanna Beirne, </a:t>
            </a:r>
            <a:r>
              <a:rPr lang="en-US" dirty="0"/>
              <a:t>Anne Magrath </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1668633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Special Acknowledgements</a:t>
            </a:r>
            <a:endParaRPr lang="en-US" dirty="0"/>
          </a:p>
        </p:txBody>
      </p:sp>
      <p:sp>
        <p:nvSpPr>
          <p:cNvPr id="3" name="Content Placeholder 2"/>
          <p:cNvSpPr>
            <a:spLocks noGrp="1"/>
          </p:cNvSpPr>
          <p:nvPr>
            <p:ph idx="1"/>
          </p:nvPr>
        </p:nvSpPr>
        <p:spPr>
          <a:xfrm>
            <a:off x="385855" y="1662370"/>
            <a:ext cx="8229600" cy="4525963"/>
          </a:xfrm>
        </p:spPr>
        <p:txBody>
          <a:bodyPr/>
          <a:lstStyle/>
          <a:p>
            <a:r>
              <a:rPr lang="en-US" dirty="0"/>
              <a:t>The </a:t>
            </a:r>
            <a:r>
              <a:rPr lang="en-US" dirty="0" smtClean="0"/>
              <a:t>ATR initiative </a:t>
            </a:r>
            <a:r>
              <a:rPr lang="en-US" dirty="0"/>
              <a:t>would not have been a success without </a:t>
            </a:r>
            <a:r>
              <a:rPr lang="en-US" dirty="0" smtClean="0"/>
              <a:t>the research </a:t>
            </a:r>
            <a:r>
              <a:rPr lang="en-US" dirty="0"/>
              <a:t>groups. The </a:t>
            </a:r>
            <a:r>
              <a:rPr lang="en-US" dirty="0" smtClean="0"/>
              <a:t>success of </a:t>
            </a:r>
            <a:r>
              <a:rPr lang="en-US" dirty="0"/>
              <a:t>this </a:t>
            </a:r>
            <a:r>
              <a:rPr lang="en-US" dirty="0" smtClean="0"/>
              <a:t>project is </a:t>
            </a:r>
            <a:r>
              <a:rPr lang="en-US" dirty="0"/>
              <a:t>due </a:t>
            </a:r>
            <a:r>
              <a:rPr lang="en-US" dirty="0" smtClean="0"/>
              <a:t>99.99% to </a:t>
            </a:r>
            <a:r>
              <a:rPr lang="en-US" dirty="0"/>
              <a:t>their contributions. </a:t>
            </a:r>
            <a:endParaRPr lang="en-US" dirty="0" smtClean="0"/>
          </a:p>
          <a:p>
            <a:r>
              <a:rPr lang="en-US" dirty="0" smtClean="0"/>
              <a:t>We </a:t>
            </a:r>
            <a:r>
              <a:rPr lang="en-US" dirty="0"/>
              <a:t>extend our heartfelt thanks to them for their participation and working the project team to fix issues when they became evident.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3869607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a:t>
            </a:r>
            <a:endParaRPr lang="en-US" dirty="0"/>
          </a:p>
        </p:txBody>
      </p:sp>
      <p:sp>
        <p:nvSpPr>
          <p:cNvPr id="3" name="Content Placeholder 2"/>
          <p:cNvSpPr>
            <a:spLocks noGrp="1"/>
          </p:cNvSpPr>
          <p:nvPr>
            <p:ph idx="1"/>
          </p:nvPr>
        </p:nvSpPr>
        <p:spPr/>
        <p:txBody>
          <a:bodyPr/>
          <a:lstStyle/>
          <a:p>
            <a:r>
              <a:rPr lang="en-US" dirty="0" smtClean="0"/>
              <a:t>All problems, issues and bugs are the responsibility of Carl Crawford, Clem Karl and Harry Martz, not the researchers and support staff</a:t>
            </a:r>
          </a:p>
          <a:p>
            <a:r>
              <a:rPr lang="en-US" dirty="0" smtClean="0"/>
              <a:t>ATR </a:t>
            </a:r>
            <a:r>
              <a:rPr lang="en-US" dirty="0"/>
              <a:t>presentations have uniform format and content in order to make it easier for the audience to understand </a:t>
            </a:r>
            <a:r>
              <a:rPr lang="en-US" dirty="0" smtClean="0"/>
              <a:t>the </a:t>
            </a:r>
            <a:r>
              <a:rPr lang="en-US" dirty="0" smtClean="0"/>
              <a:t>ATRs</a:t>
            </a:r>
          </a:p>
          <a:p>
            <a:pPr lvl="1"/>
            <a:r>
              <a:rPr lang="en-US" dirty="0" smtClean="0"/>
              <a:t>Format may have bugs - TBD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473653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Who Cares?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 What? … What was done …</a:t>
            </a:r>
          </a:p>
          <a:p>
            <a:pPr lvl="1"/>
            <a:r>
              <a:rPr lang="en-US" dirty="0" smtClean="0"/>
              <a:t>Five ATRs developed: PD ~ 90%, PFA ~10%</a:t>
            </a:r>
          </a:p>
          <a:p>
            <a:pPr lvl="2"/>
            <a:r>
              <a:rPr lang="en-US" dirty="0" smtClean="0"/>
              <a:t>Targets: saline, modeling clay, rubber sheets</a:t>
            </a:r>
          </a:p>
          <a:p>
            <a:pPr lvl="2"/>
            <a:r>
              <a:rPr lang="en-US" dirty="0" smtClean="0"/>
              <a:t>Scanning: Medical CT; 500 target scans</a:t>
            </a:r>
          </a:p>
          <a:p>
            <a:pPr lvl="1"/>
            <a:r>
              <a:rPr lang="en-US" dirty="0" smtClean="0"/>
              <a:t>Automating scoring tools developed</a:t>
            </a:r>
          </a:p>
          <a:p>
            <a:pPr lvl="2"/>
            <a:r>
              <a:rPr lang="en-US" dirty="0"/>
              <a:t>G</a:t>
            </a:r>
            <a:r>
              <a:rPr lang="en-US" dirty="0" smtClean="0"/>
              <a:t>round-truth labels - semi-automatically </a:t>
            </a:r>
            <a:endParaRPr lang="en-US" dirty="0"/>
          </a:p>
          <a:p>
            <a:pPr lvl="2"/>
            <a:r>
              <a:rPr lang="en-US" dirty="0" smtClean="0"/>
              <a:t>Standardized reports </a:t>
            </a:r>
          </a:p>
          <a:p>
            <a:pPr lvl="1"/>
            <a:r>
              <a:rPr lang="en-US" dirty="0" smtClean="0"/>
              <a:t>All of the above in public domain</a:t>
            </a:r>
          </a:p>
          <a:p>
            <a:r>
              <a:rPr lang="en-US" dirty="0" smtClean="0"/>
              <a:t>Who cares?... To be determined by you if true …</a:t>
            </a:r>
          </a:p>
          <a:p>
            <a:pPr lvl="1"/>
            <a:r>
              <a:rPr lang="en-US" dirty="0" smtClean="0"/>
              <a:t>Problem maps to security scanners</a:t>
            </a:r>
          </a:p>
          <a:p>
            <a:pPr lvl="1"/>
            <a:r>
              <a:rPr lang="en-US" dirty="0" smtClean="0"/>
              <a:t>ATRs novel with respect to literature in public domain</a:t>
            </a:r>
          </a:p>
          <a:p>
            <a:pPr lvl="1"/>
            <a:r>
              <a:rPr lang="en-US" dirty="0" smtClean="0"/>
              <a:t>Researchers available to contract to vendors</a:t>
            </a:r>
          </a:p>
          <a:p>
            <a:pPr lvl="1"/>
            <a:r>
              <a:rPr lang="en-US" dirty="0" smtClean="0"/>
              <a:t>Students trained to work in industry</a:t>
            </a:r>
          </a:p>
          <a:p>
            <a:pPr lvl="1"/>
            <a:r>
              <a:rPr lang="en-US" dirty="0" smtClean="0"/>
              <a:t>Third parties can work on unclassified, relevant projects</a:t>
            </a:r>
          </a:p>
          <a:p>
            <a:pPr lvl="1"/>
            <a:r>
              <a:rPr lang="en-US" dirty="0" smtClean="0"/>
              <a:t>Scientific method can be applied for more improvements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896202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BACKUP SLIDES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1016119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Questions for panel</a:t>
            </a:r>
          </a:p>
          <a:p>
            <a:r>
              <a:rPr lang="en-US" dirty="0" smtClean="0"/>
              <a:t>Questions </a:t>
            </a:r>
            <a:r>
              <a:rPr lang="en-US" smtClean="0"/>
              <a:t>for participants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125977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a:defRPr/>
            </a:pPr>
            <a:r>
              <a:rPr lang="en-US" dirty="0" smtClean="0"/>
              <a:t>ADSA </a:t>
            </a:r>
            <a:r>
              <a:rPr lang="en-US" dirty="0"/>
              <a:t>- Recommendations</a:t>
            </a:r>
          </a:p>
        </p:txBody>
      </p:sp>
      <p:sp>
        <p:nvSpPr>
          <p:cNvPr id="558083" name="Rectangle 3"/>
          <p:cNvSpPr>
            <a:spLocks noGrp="1" noChangeArrowheads="1"/>
          </p:cNvSpPr>
          <p:nvPr>
            <p:ph idx="1"/>
          </p:nvPr>
        </p:nvSpPr>
        <p:spPr>
          <a:xfrm>
            <a:off x="390525" y="1609725"/>
            <a:ext cx="6754813" cy="4814888"/>
          </a:xfrm>
        </p:spPr>
        <p:txBody>
          <a:bodyPr>
            <a:normAutofit lnSpcReduction="10000"/>
          </a:bodyPr>
          <a:lstStyle/>
          <a:p>
            <a:pPr>
              <a:defRPr/>
            </a:pPr>
            <a:r>
              <a:rPr lang="en-US" sz="2800" dirty="0" smtClean="0"/>
              <a:t>ADSA01 Recommendations</a:t>
            </a:r>
          </a:p>
          <a:p>
            <a:pPr lvl="1">
              <a:defRPr/>
            </a:pPr>
            <a:r>
              <a:rPr lang="en-US" sz="2400" dirty="0" smtClean="0"/>
              <a:t>Execute research </a:t>
            </a:r>
            <a:r>
              <a:rPr lang="en-US" sz="2400" dirty="0" smtClean="0"/>
              <a:t>projects (grant challenges, task </a:t>
            </a:r>
            <a:r>
              <a:rPr lang="en-US" sz="2400" dirty="0" smtClean="0"/>
              <a:t>orders, initiatives) </a:t>
            </a:r>
          </a:p>
          <a:p>
            <a:pPr lvl="1">
              <a:defRPr/>
            </a:pPr>
            <a:r>
              <a:rPr lang="en-US" dirty="0" smtClean="0"/>
              <a:t>Segmentation first – easiest task</a:t>
            </a:r>
          </a:p>
          <a:p>
            <a:pPr lvl="2">
              <a:defRPr/>
            </a:pPr>
            <a:r>
              <a:rPr lang="en-US" dirty="0" smtClean="0"/>
              <a:t>Begin to learn </a:t>
            </a:r>
            <a:r>
              <a:rPr lang="en-US" dirty="0"/>
              <a:t>how to work with 3</a:t>
            </a:r>
            <a:r>
              <a:rPr lang="en-US" baseline="30000" dirty="0"/>
              <a:t>rd</a:t>
            </a:r>
            <a:r>
              <a:rPr lang="en-US" dirty="0"/>
              <a:t> </a:t>
            </a:r>
            <a:r>
              <a:rPr lang="en-US" dirty="0" smtClean="0"/>
              <a:t>parties</a:t>
            </a:r>
            <a:endParaRPr lang="en-US" dirty="0"/>
          </a:p>
          <a:p>
            <a:pPr lvl="1">
              <a:defRPr/>
            </a:pPr>
            <a:r>
              <a:rPr lang="en-US" dirty="0" smtClean="0"/>
              <a:t>Reconstruction </a:t>
            </a:r>
            <a:r>
              <a:rPr lang="en-US" dirty="0"/>
              <a:t>second</a:t>
            </a:r>
          </a:p>
          <a:p>
            <a:pPr lvl="2">
              <a:defRPr/>
            </a:pPr>
            <a:r>
              <a:rPr lang="en-US" sz="2200" dirty="0"/>
              <a:t>Difficult to get </a:t>
            </a:r>
            <a:r>
              <a:rPr lang="en-US" sz="2200" dirty="0" smtClean="0"/>
              <a:t> projection data and parameters</a:t>
            </a:r>
          </a:p>
          <a:p>
            <a:pPr lvl="2">
              <a:defRPr/>
            </a:pPr>
            <a:r>
              <a:rPr lang="en-US" sz="2200" dirty="0" smtClean="0"/>
              <a:t>Difficult to assess results</a:t>
            </a:r>
          </a:p>
          <a:p>
            <a:pPr lvl="1">
              <a:defRPr/>
            </a:pPr>
            <a:r>
              <a:rPr lang="en-US" sz="2600" dirty="0" smtClean="0"/>
              <a:t>ATR third</a:t>
            </a:r>
          </a:p>
          <a:p>
            <a:pPr>
              <a:defRPr/>
            </a:pPr>
            <a:r>
              <a:rPr lang="en-US" sz="3000" dirty="0" smtClean="0"/>
              <a:t>Recommendations refined at subsequent </a:t>
            </a:r>
            <a:r>
              <a:rPr lang="en-US" sz="3000" dirty="0" smtClean="0"/>
              <a:t>ADSAs</a:t>
            </a:r>
            <a:endParaRPr lang="en-US" sz="3000" dirty="0" smtClean="0"/>
          </a:p>
        </p:txBody>
      </p:sp>
      <p:pic>
        <p:nvPicPr>
          <p:cNvPr id="12293" name="Picture 2" descr="ADSA01 Report"/>
          <p:cNvPicPr>
            <a:picLocks noChangeAspect="1" noChangeArrowheads="1"/>
          </p:cNvPicPr>
          <p:nvPr/>
        </p:nvPicPr>
        <p:blipFill>
          <a:blip r:embed="rId2" cstate="print"/>
          <a:srcRect/>
          <a:stretch>
            <a:fillRect/>
          </a:stretch>
        </p:blipFill>
        <p:spPr bwMode="auto">
          <a:xfrm>
            <a:off x="7029450" y="1277938"/>
            <a:ext cx="1836738" cy="25352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8280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ADSA – Task Order Linkage</a:t>
            </a:r>
            <a:endParaRPr lang="en-US" dirty="0"/>
          </a:p>
        </p:txBody>
      </p:sp>
      <p:sp>
        <p:nvSpPr>
          <p:cNvPr id="4" name="Slide Number Placeholder 3"/>
          <p:cNvSpPr>
            <a:spLocks noGrp="1"/>
          </p:cNvSpPr>
          <p:nvPr>
            <p:ph type="sldNum" sz="quarter" idx="12"/>
          </p:nvPr>
        </p:nvSpPr>
        <p:spPr/>
        <p:txBody>
          <a:bodyPr/>
          <a:lstStyle/>
          <a:p>
            <a:pPr>
              <a:defRPr/>
            </a:pPr>
            <a:fld id="{45A8C18B-8AA6-4875-8755-E2A6DB5252D5}" type="slidenum">
              <a:rPr lang="en-US" smtClean="0">
                <a:solidFill>
                  <a:prstClr val="black">
                    <a:tint val="75000"/>
                  </a:prstClr>
                </a:solidFill>
              </a:rPr>
              <a:pPr>
                <a:defRPr/>
              </a:pPr>
              <a:t>7</a:t>
            </a:fld>
            <a:endParaRPr lang="en-US" dirty="0">
              <a:solidFill>
                <a:prstClr val="black">
                  <a:tint val="75000"/>
                </a:prst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70" y="2133601"/>
            <a:ext cx="874179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72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rrowheads="1"/>
          </p:cNvSpPr>
          <p:nvPr>
            <p:ph type="title"/>
          </p:nvPr>
        </p:nvSpPr>
        <p:spPr/>
        <p:txBody>
          <a:bodyPr/>
          <a:lstStyle/>
          <a:p>
            <a:pPr eaLnBrk="1" hangingPunct="1">
              <a:defRPr/>
            </a:pPr>
            <a:r>
              <a:rPr lang="en-US" dirty="0" smtClean="0"/>
              <a:t>EDS Diagram</a:t>
            </a:r>
          </a:p>
        </p:txBody>
      </p:sp>
      <p:grpSp>
        <p:nvGrpSpPr>
          <p:cNvPr id="18436" name="Group 3"/>
          <p:cNvGrpSpPr>
            <a:grpSpLocks/>
          </p:cNvGrpSpPr>
          <p:nvPr/>
        </p:nvGrpSpPr>
        <p:grpSpPr bwMode="auto">
          <a:xfrm>
            <a:off x="577850" y="1508125"/>
            <a:ext cx="7796213" cy="2189163"/>
            <a:chOff x="630" y="1386"/>
            <a:chExt cx="4911" cy="1379"/>
          </a:xfrm>
        </p:grpSpPr>
        <p:sp>
          <p:nvSpPr>
            <p:cNvPr id="18438" name="Rectangle 4"/>
            <p:cNvSpPr>
              <a:spLocks noChangeArrowheads="1"/>
            </p:cNvSpPr>
            <p:nvPr/>
          </p:nvSpPr>
          <p:spPr bwMode="auto">
            <a:xfrm>
              <a:off x="630" y="1386"/>
              <a:ext cx="822" cy="576"/>
            </a:xfrm>
            <a:prstGeom prst="rect">
              <a:avLst/>
            </a:prstGeom>
            <a:solidFill>
              <a:schemeClr val="accent1"/>
            </a:solidFill>
            <a:ln w="9525">
              <a:solidFill>
                <a:schemeClr val="tx1"/>
              </a:solidFill>
              <a:miter lim="800000"/>
              <a:headEnd/>
              <a:tailEnd/>
            </a:ln>
          </p:spPr>
          <p:txBody>
            <a:bodyPr wrap="none" anchor="ctr"/>
            <a:lstStyle/>
            <a:p>
              <a:pPr algn="ctr"/>
              <a:r>
                <a:rPr lang="en-US" dirty="0" smtClean="0"/>
                <a:t>X-ray source</a:t>
              </a:r>
            </a:p>
            <a:p>
              <a:pPr algn="ctr"/>
              <a:r>
                <a:rPr lang="en-US" dirty="0" smtClean="0"/>
                <a:t>+ </a:t>
              </a:r>
              <a:r>
                <a:rPr lang="en-US" dirty="0"/>
                <a:t>s</a:t>
              </a:r>
              <a:r>
                <a:rPr lang="en-US" dirty="0" smtClean="0"/>
                <a:t>ensor</a:t>
              </a:r>
              <a:endParaRPr lang="en-US" dirty="0"/>
            </a:p>
          </p:txBody>
        </p:sp>
        <p:sp>
          <p:nvSpPr>
            <p:cNvPr id="18439" name="Rectangle 5"/>
            <p:cNvSpPr>
              <a:spLocks noChangeArrowheads="1"/>
            </p:cNvSpPr>
            <p:nvPr/>
          </p:nvSpPr>
          <p:spPr bwMode="auto">
            <a:xfrm>
              <a:off x="1670" y="1386"/>
              <a:ext cx="822" cy="576"/>
            </a:xfrm>
            <a:prstGeom prst="rect">
              <a:avLst/>
            </a:prstGeom>
            <a:solidFill>
              <a:schemeClr val="accent1"/>
            </a:solidFill>
            <a:ln w="9525">
              <a:solidFill>
                <a:schemeClr val="tx1"/>
              </a:solidFill>
              <a:miter lim="800000"/>
              <a:headEnd/>
              <a:tailEnd/>
            </a:ln>
          </p:spPr>
          <p:txBody>
            <a:bodyPr wrap="none" anchor="ctr"/>
            <a:lstStyle/>
            <a:p>
              <a:pPr algn="ctr"/>
              <a:r>
                <a:rPr lang="en-US" dirty="0"/>
                <a:t>Recon</a:t>
              </a:r>
            </a:p>
          </p:txBody>
        </p:sp>
        <p:sp>
          <p:nvSpPr>
            <p:cNvPr id="18440" name="Rectangle 6"/>
            <p:cNvSpPr>
              <a:spLocks noChangeArrowheads="1"/>
            </p:cNvSpPr>
            <p:nvPr/>
          </p:nvSpPr>
          <p:spPr bwMode="auto">
            <a:xfrm>
              <a:off x="2711" y="1386"/>
              <a:ext cx="822" cy="576"/>
            </a:xfrm>
            <a:prstGeom prst="rect">
              <a:avLst/>
            </a:prstGeom>
            <a:solidFill>
              <a:srgbClr val="FF0000"/>
            </a:solidFill>
            <a:ln w="9525">
              <a:solidFill>
                <a:schemeClr val="tx1"/>
              </a:solidFill>
              <a:miter lim="800000"/>
              <a:headEnd/>
              <a:tailEnd/>
            </a:ln>
          </p:spPr>
          <p:txBody>
            <a:bodyPr wrap="none" anchor="ctr"/>
            <a:lstStyle/>
            <a:p>
              <a:pPr algn="ctr"/>
              <a:r>
                <a:rPr lang="en-US" dirty="0" smtClean="0"/>
                <a:t>ATR</a:t>
              </a:r>
            </a:p>
            <a:p>
              <a:pPr algn="ctr"/>
              <a:r>
                <a:rPr lang="en-US" dirty="0" smtClean="0"/>
                <a:t>(segment)</a:t>
              </a:r>
              <a:endParaRPr lang="en-US" dirty="0"/>
            </a:p>
          </p:txBody>
        </p:sp>
        <p:sp>
          <p:nvSpPr>
            <p:cNvPr id="18441" name="Rectangle 7"/>
            <p:cNvSpPr>
              <a:spLocks noChangeArrowheads="1"/>
            </p:cNvSpPr>
            <p:nvPr/>
          </p:nvSpPr>
          <p:spPr bwMode="auto">
            <a:xfrm>
              <a:off x="3727" y="1386"/>
              <a:ext cx="822" cy="576"/>
            </a:xfrm>
            <a:prstGeom prst="rect">
              <a:avLst/>
            </a:prstGeom>
            <a:solidFill>
              <a:schemeClr val="accent1"/>
            </a:solidFill>
            <a:ln w="9525">
              <a:solidFill>
                <a:schemeClr val="tx1"/>
              </a:solidFill>
              <a:miter lim="800000"/>
              <a:headEnd/>
              <a:tailEnd/>
            </a:ln>
          </p:spPr>
          <p:txBody>
            <a:bodyPr wrap="none" anchor="ctr"/>
            <a:lstStyle/>
            <a:p>
              <a:pPr algn="ctr"/>
              <a:r>
                <a:rPr lang="en-US" dirty="0"/>
                <a:t>Display</a:t>
              </a:r>
            </a:p>
          </p:txBody>
        </p:sp>
        <p:cxnSp>
          <p:nvCxnSpPr>
            <p:cNvPr id="18442" name="AutoShape 8"/>
            <p:cNvCxnSpPr>
              <a:cxnSpLocks noChangeShapeType="1"/>
              <a:stCxn id="18438" idx="3"/>
              <a:endCxn id="18439" idx="1"/>
            </p:cNvCxnSpPr>
            <p:nvPr/>
          </p:nvCxnSpPr>
          <p:spPr bwMode="auto">
            <a:xfrm>
              <a:off x="1452" y="1674"/>
              <a:ext cx="218" cy="0"/>
            </a:xfrm>
            <a:prstGeom prst="straightConnector1">
              <a:avLst/>
            </a:prstGeom>
            <a:noFill/>
            <a:ln w="9525">
              <a:solidFill>
                <a:schemeClr val="tx1"/>
              </a:solidFill>
              <a:round/>
              <a:headEnd/>
              <a:tailEnd type="triangle" w="med" len="med"/>
            </a:ln>
          </p:spPr>
        </p:cxnSp>
        <p:cxnSp>
          <p:nvCxnSpPr>
            <p:cNvPr id="18443" name="AutoShape 9"/>
            <p:cNvCxnSpPr>
              <a:cxnSpLocks noChangeShapeType="1"/>
              <a:stCxn id="18439" idx="3"/>
              <a:endCxn id="18440" idx="1"/>
            </p:cNvCxnSpPr>
            <p:nvPr/>
          </p:nvCxnSpPr>
          <p:spPr bwMode="auto">
            <a:xfrm>
              <a:off x="2492" y="1674"/>
              <a:ext cx="219" cy="0"/>
            </a:xfrm>
            <a:prstGeom prst="straightConnector1">
              <a:avLst/>
            </a:prstGeom>
            <a:noFill/>
            <a:ln w="9525">
              <a:solidFill>
                <a:schemeClr val="tx1"/>
              </a:solidFill>
              <a:round/>
              <a:headEnd/>
              <a:tailEnd type="triangle" w="med" len="med"/>
            </a:ln>
          </p:spPr>
        </p:cxnSp>
        <p:cxnSp>
          <p:nvCxnSpPr>
            <p:cNvPr id="18444" name="AutoShape 10"/>
            <p:cNvCxnSpPr>
              <a:cxnSpLocks noChangeShapeType="1"/>
              <a:stCxn id="18440" idx="3"/>
              <a:endCxn id="18441" idx="1"/>
            </p:cNvCxnSpPr>
            <p:nvPr/>
          </p:nvCxnSpPr>
          <p:spPr bwMode="auto">
            <a:xfrm>
              <a:off x="3533" y="1674"/>
              <a:ext cx="194" cy="0"/>
            </a:xfrm>
            <a:prstGeom prst="straightConnector1">
              <a:avLst/>
            </a:prstGeom>
            <a:noFill/>
            <a:ln w="9525">
              <a:solidFill>
                <a:schemeClr val="tx1"/>
              </a:solidFill>
              <a:round/>
              <a:headEnd/>
              <a:tailEnd type="triangle" w="med" len="med"/>
            </a:ln>
          </p:spPr>
        </p:cxnSp>
        <p:sp>
          <p:nvSpPr>
            <p:cNvPr id="18445" name="Rectangle 11"/>
            <p:cNvSpPr>
              <a:spLocks noChangeArrowheads="1"/>
            </p:cNvSpPr>
            <p:nvPr/>
          </p:nvSpPr>
          <p:spPr bwMode="auto">
            <a:xfrm>
              <a:off x="4719" y="1386"/>
              <a:ext cx="822" cy="576"/>
            </a:xfrm>
            <a:prstGeom prst="rect">
              <a:avLst/>
            </a:prstGeom>
            <a:solidFill>
              <a:schemeClr val="accent1"/>
            </a:solidFill>
            <a:ln w="9525">
              <a:solidFill>
                <a:schemeClr val="tx1"/>
              </a:solidFill>
              <a:miter lim="800000"/>
              <a:headEnd/>
              <a:tailEnd/>
            </a:ln>
          </p:spPr>
          <p:txBody>
            <a:bodyPr wrap="none" anchor="ctr"/>
            <a:lstStyle/>
            <a:p>
              <a:pPr algn="ctr"/>
              <a:r>
                <a:rPr lang="en-US" dirty="0" smtClean="0"/>
                <a:t>Decision</a:t>
              </a:r>
            </a:p>
            <a:p>
              <a:pPr algn="ctr"/>
              <a:r>
                <a:rPr lang="en-US" dirty="0" smtClean="0"/>
                <a:t>+ Plane</a:t>
              </a:r>
              <a:endParaRPr lang="en-US" dirty="0"/>
            </a:p>
          </p:txBody>
        </p:sp>
        <p:cxnSp>
          <p:nvCxnSpPr>
            <p:cNvPr id="18446" name="AutoShape 12"/>
            <p:cNvCxnSpPr>
              <a:cxnSpLocks noChangeShapeType="1"/>
              <a:stCxn id="18441" idx="3"/>
              <a:endCxn id="18445" idx="1"/>
            </p:cNvCxnSpPr>
            <p:nvPr/>
          </p:nvCxnSpPr>
          <p:spPr bwMode="auto">
            <a:xfrm>
              <a:off x="4549" y="1674"/>
              <a:ext cx="170" cy="0"/>
            </a:xfrm>
            <a:prstGeom prst="straightConnector1">
              <a:avLst/>
            </a:prstGeom>
            <a:noFill/>
            <a:ln w="9525">
              <a:solidFill>
                <a:schemeClr val="tx1"/>
              </a:solidFill>
              <a:round/>
              <a:headEnd/>
              <a:tailEnd type="triangle" w="med" len="med"/>
            </a:ln>
          </p:spPr>
        </p:cxnSp>
        <p:sp>
          <p:nvSpPr>
            <p:cNvPr id="18447" name="Rectangle 13"/>
            <p:cNvSpPr>
              <a:spLocks noChangeArrowheads="1"/>
            </p:cNvSpPr>
            <p:nvPr/>
          </p:nvSpPr>
          <p:spPr bwMode="auto">
            <a:xfrm>
              <a:off x="3727" y="2189"/>
              <a:ext cx="822" cy="576"/>
            </a:xfrm>
            <a:prstGeom prst="rect">
              <a:avLst/>
            </a:prstGeom>
            <a:solidFill>
              <a:schemeClr val="accent1"/>
            </a:solidFill>
            <a:ln w="9525">
              <a:solidFill>
                <a:schemeClr val="tx1"/>
              </a:solidFill>
              <a:miter lim="800000"/>
              <a:headEnd/>
              <a:tailEnd/>
            </a:ln>
          </p:spPr>
          <p:txBody>
            <a:bodyPr wrap="none" anchor="ctr"/>
            <a:lstStyle/>
            <a:p>
              <a:pPr algn="ctr"/>
              <a:r>
                <a:rPr lang="en-US" dirty="0"/>
                <a:t>Operator</a:t>
              </a:r>
            </a:p>
          </p:txBody>
        </p:sp>
        <p:sp>
          <p:nvSpPr>
            <p:cNvPr id="18448" name="Rectangle 14"/>
            <p:cNvSpPr>
              <a:spLocks noChangeArrowheads="1"/>
            </p:cNvSpPr>
            <p:nvPr/>
          </p:nvSpPr>
          <p:spPr bwMode="auto">
            <a:xfrm>
              <a:off x="630" y="2184"/>
              <a:ext cx="822" cy="576"/>
            </a:xfrm>
            <a:prstGeom prst="rect">
              <a:avLst/>
            </a:prstGeom>
            <a:solidFill>
              <a:schemeClr val="accent1"/>
            </a:solidFill>
            <a:ln w="9525">
              <a:solidFill>
                <a:schemeClr val="tx1"/>
              </a:solidFill>
              <a:miter lim="800000"/>
              <a:headEnd/>
              <a:tailEnd/>
            </a:ln>
          </p:spPr>
          <p:txBody>
            <a:bodyPr wrap="none" anchor="ctr"/>
            <a:lstStyle/>
            <a:p>
              <a:pPr algn="ctr"/>
              <a:r>
                <a:rPr lang="en-US" dirty="0"/>
                <a:t>Threat</a:t>
              </a:r>
            </a:p>
          </p:txBody>
        </p:sp>
        <p:cxnSp>
          <p:nvCxnSpPr>
            <p:cNvPr id="18449" name="AutoShape 15"/>
            <p:cNvCxnSpPr>
              <a:cxnSpLocks noChangeShapeType="1"/>
              <a:stCxn id="18448" idx="0"/>
              <a:endCxn id="18438" idx="2"/>
            </p:cNvCxnSpPr>
            <p:nvPr/>
          </p:nvCxnSpPr>
          <p:spPr bwMode="auto">
            <a:xfrm flipV="1">
              <a:off x="1041" y="1962"/>
              <a:ext cx="0" cy="222"/>
            </a:xfrm>
            <a:prstGeom prst="straightConnector1">
              <a:avLst/>
            </a:prstGeom>
            <a:noFill/>
            <a:ln w="9525">
              <a:solidFill>
                <a:schemeClr val="tx1"/>
              </a:solidFill>
              <a:round/>
              <a:headEnd/>
              <a:tailEnd type="triangle" w="med" len="med"/>
            </a:ln>
          </p:spPr>
        </p:cxnSp>
        <p:cxnSp>
          <p:nvCxnSpPr>
            <p:cNvPr id="18450" name="AutoShape 16"/>
            <p:cNvCxnSpPr>
              <a:cxnSpLocks noChangeShapeType="1"/>
              <a:stCxn id="18447" idx="0"/>
              <a:endCxn id="18441" idx="2"/>
            </p:cNvCxnSpPr>
            <p:nvPr/>
          </p:nvCxnSpPr>
          <p:spPr bwMode="auto">
            <a:xfrm flipV="1">
              <a:off x="4138" y="1962"/>
              <a:ext cx="0" cy="227"/>
            </a:xfrm>
            <a:prstGeom prst="straightConnector1">
              <a:avLst/>
            </a:prstGeom>
            <a:noFill/>
            <a:ln w="9525">
              <a:solidFill>
                <a:schemeClr val="tx1"/>
              </a:solidFill>
              <a:round/>
              <a:headEnd/>
              <a:tailEnd type="triangle" w="med" len="med"/>
            </a:ln>
          </p:spPr>
        </p:cxnSp>
      </p:grpSp>
      <p:sp>
        <p:nvSpPr>
          <p:cNvPr id="18437" name="Text Box 17"/>
          <p:cNvSpPr txBox="1">
            <a:spLocks noChangeArrowheads="1"/>
          </p:cNvSpPr>
          <p:nvPr/>
        </p:nvSpPr>
        <p:spPr bwMode="auto">
          <a:xfrm>
            <a:off x="1830388" y="4902200"/>
            <a:ext cx="5160962" cy="366713"/>
          </a:xfrm>
          <a:prstGeom prst="rect">
            <a:avLst/>
          </a:prstGeom>
          <a:noFill/>
          <a:ln w="9525">
            <a:noFill/>
            <a:miter lim="800000"/>
            <a:headEnd/>
            <a:tailEnd/>
          </a:ln>
        </p:spPr>
        <p:txBody>
          <a:bodyPr>
            <a:spAutoFit/>
          </a:bodyPr>
          <a:lstStyle/>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001525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a:solidFill>
              <a:schemeClr val="accent1"/>
            </a:solidFill>
          </a:ln>
        </p:spPr>
        <p:txBody>
          <a:bodyPr/>
          <a:lstStyle/>
          <a:p>
            <a:pPr eaLnBrk="1" hangingPunct="1"/>
            <a:r>
              <a:rPr lang="en-US" dirty="0" smtClean="0"/>
              <a:t>Learned Post ADSA01</a:t>
            </a:r>
          </a:p>
        </p:txBody>
      </p:sp>
      <p:sp>
        <p:nvSpPr>
          <p:cNvPr id="3" name="Content Placeholder 2"/>
          <p:cNvSpPr>
            <a:spLocks noGrp="1"/>
          </p:cNvSpPr>
          <p:nvPr>
            <p:ph idx="1"/>
          </p:nvPr>
        </p:nvSpPr>
        <p:spPr>
          <a:xfrm>
            <a:off x="457200" y="1600201"/>
            <a:ext cx="8229600" cy="4267200"/>
          </a:xfrm>
        </p:spPr>
        <p:txBody>
          <a:bodyPr rtlCol="0">
            <a:normAutofit fontScale="62500" lnSpcReduction="20000"/>
          </a:bodyPr>
          <a:lstStyle/>
          <a:p>
            <a:pPr>
              <a:defRPr/>
            </a:pPr>
            <a:r>
              <a:rPr lang="en-US" dirty="0" smtClean="0"/>
              <a:t>Cannot </a:t>
            </a:r>
            <a:r>
              <a:rPr lang="en-US" dirty="0"/>
              <a:t>provide to 3</a:t>
            </a:r>
            <a:r>
              <a:rPr lang="en-US" baseline="30000" dirty="0"/>
              <a:t>rd</a:t>
            </a:r>
            <a:r>
              <a:rPr lang="en-US" dirty="0"/>
              <a:t> </a:t>
            </a:r>
            <a:r>
              <a:rPr lang="en-US" dirty="0" smtClean="0"/>
              <a:t>parties, TSA requirements and data from vendor equipment; cannot test at TSL</a:t>
            </a:r>
          </a:p>
          <a:p>
            <a:pPr lvl="1">
              <a:buFont typeface="Arial" pitchFamily="34" charset="0"/>
              <a:buChar char="•"/>
              <a:defRPr/>
            </a:pPr>
            <a:r>
              <a:rPr lang="en-US" dirty="0" smtClean="0"/>
              <a:t>Detection </a:t>
            </a:r>
            <a:r>
              <a:rPr lang="en-US" dirty="0"/>
              <a:t>requirements are classified</a:t>
            </a:r>
          </a:p>
          <a:p>
            <a:pPr lvl="1">
              <a:buFont typeface="Arial" pitchFamily="34" charset="0"/>
              <a:buChar char="•"/>
              <a:defRPr/>
            </a:pPr>
            <a:r>
              <a:rPr lang="en-US" dirty="0"/>
              <a:t>Data from deployed equipment are SSI or classified, and are under export control</a:t>
            </a:r>
          </a:p>
          <a:p>
            <a:pPr lvl="1">
              <a:buFont typeface="Arial" pitchFamily="34" charset="0"/>
              <a:buChar char="•"/>
              <a:defRPr/>
            </a:pPr>
            <a:r>
              <a:rPr lang="en-US" dirty="0" smtClean="0"/>
              <a:t>DHS/TSA policies do not allow TSL to test components (e.g., an ATR) separate from a complete scanner</a:t>
            </a:r>
          </a:p>
          <a:p>
            <a:pPr lvl="1">
              <a:buFont typeface="Arial" pitchFamily="34" charset="0"/>
              <a:buChar char="•"/>
              <a:defRPr/>
            </a:pPr>
            <a:r>
              <a:rPr lang="en-US" dirty="0" smtClean="0"/>
              <a:t>Privacy concerns </a:t>
            </a:r>
            <a:r>
              <a:rPr lang="en-US" dirty="0" smtClean="0"/>
              <a:t>with scans on AIT equipment.</a:t>
            </a:r>
          </a:p>
          <a:p>
            <a:pPr lvl="1">
              <a:buFont typeface="Arial" pitchFamily="34" charset="0"/>
              <a:buChar char="•"/>
              <a:defRPr/>
            </a:pPr>
            <a:r>
              <a:rPr lang="en-US" dirty="0"/>
              <a:t>B</a:t>
            </a:r>
            <a:r>
              <a:rPr lang="en-US" dirty="0" smtClean="0"/>
              <a:t>usiness </a:t>
            </a:r>
            <a:r>
              <a:rPr lang="en-US" dirty="0" smtClean="0"/>
              <a:t>interests of the vendors should be protected</a:t>
            </a:r>
          </a:p>
          <a:p>
            <a:pPr eaLnBrk="1" fontAlgn="auto" hangingPunct="1">
              <a:spcAft>
                <a:spcPts val="0"/>
              </a:spcAft>
              <a:buFont typeface="Arial" pitchFamily="34" charset="0"/>
              <a:buChar char="•"/>
              <a:defRPr/>
            </a:pPr>
            <a:r>
              <a:rPr lang="en-US" dirty="0" smtClean="0"/>
              <a:t>There was no </a:t>
            </a:r>
            <a:r>
              <a:rPr lang="en-US" dirty="0"/>
              <a:t>publicly available set of images that are representative of challenging ATR problems for explosive detection systems.  </a:t>
            </a:r>
            <a:endParaRPr lang="en-US" dirty="0" smtClean="0"/>
          </a:p>
          <a:p>
            <a:pPr eaLnBrk="1" fontAlgn="auto" hangingPunct="1">
              <a:spcAft>
                <a:spcPts val="0"/>
              </a:spcAft>
              <a:buFont typeface="Arial" pitchFamily="34" charset="0"/>
              <a:buChar char="•"/>
              <a:defRPr/>
            </a:pPr>
            <a:r>
              <a:rPr lang="en-US" dirty="0" smtClean="0"/>
              <a:t>For EDS, detecting Coke in presence of Pepsi equivalent to detecting explosives in presence of peanut butter</a:t>
            </a:r>
          </a:p>
          <a:p>
            <a:pPr eaLnBrk="1" fontAlgn="auto" hangingPunct="1">
              <a:spcAft>
                <a:spcPts val="0"/>
              </a:spcAft>
              <a:buFont typeface="Arial" pitchFamily="34" charset="0"/>
              <a:buChar char="•"/>
              <a:defRPr/>
            </a:pPr>
            <a:r>
              <a:rPr lang="en-US" dirty="0" smtClean="0"/>
              <a:t>Scan targets (non-threats) on non-security scanner; create project-specific detection requirements</a:t>
            </a:r>
            <a:endParaRPr lang="en-US" dirty="0"/>
          </a:p>
          <a:p>
            <a:pPr eaLnBrk="1" fontAlgn="auto" hangingPunct="1">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45A8C18B-8AA6-4875-8755-E2A6DB5252D5}" type="slidenum">
              <a:rPr lang="en-US" smtClean="0"/>
              <a:pPr>
                <a:defRPr/>
              </a:pPr>
              <a:t>9</a:t>
            </a:fld>
            <a:endParaRPr lang="en-US" dirty="0"/>
          </a:p>
        </p:txBody>
      </p:sp>
      <p:sp>
        <p:nvSpPr>
          <p:cNvPr id="5" name="TextBox 4"/>
          <p:cNvSpPr txBox="1"/>
          <p:nvPr/>
        </p:nvSpPr>
        <p:spPr>
          <a:xfrm>
            <a:off x="381000" y="5943600"/>
            <a:ext cx="8437438" cy="523220"/>
          </a:xfrm>
          <a:prstGeom prst="rect">
            <a:avLst/>
          </a:prstGeom>
          <a:noFill/>
        </p:spPr>
        <p:txBody>
          <a:bodyPr wrap="none" rtlCol="0">
            <a:spAutoFit/>
          </a:bodyPr>
          <a:lstStyle/>
          <a:p>
            <a:r>
              <a:rPr lang="en-US" sz="2800" dirty="0" smtClean="0">
                <a:solidFill>
                  <a:srgbClr val="FF0000"/>
                </a:solidFill>
              </a:rPr>
              <a:t>Working with 3</a:t>
            </a:r>
            <a:r>
              <a:rPr lang="en-US" sz="2800" baseline="30000" dirty="0" smtClean="0">
                <a:solidFill>
                  <a:srgbClr val="FF0000"/>
                </a:solidFill>
              </a:rPr>
              <a:t>rd</a:t>
            </a:r>
            <a:r>
              <a:rPr lang="en-US" sz="2800" dirty="0" smtClean="0">
                <a:solidFill>
                  <a:srgbClr val="FF0000"/>
                </a:solidFill>
              </a:rPr>
              <a:t> parties much more difficult than it looks</a:t>
            </a:r>
            <a:endParaRPr lang="en-US" sz="2800" dirty="0">
              <a:solidFill>
                <a:srgbClr val="FF0000"/>
              </a:solidFill>
            </a:endParaRPr>
          </a:p>
        </p:txBody>
      </p:sp>
    </p:spTree>
    <p:extLst>
      <p:ext uri="{BB962C8B-B14F-4D97-AF65-F5344CB8AC3E}">
        <p14:creationId xmlns:p14="http://schemas.microsoft.com/office/powerpoint/2010/main" val="94066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2960</Words>
  <Application>Microsoft Office PowerPoint</Application>
  <PresentationFormat>On-screen Show (4:3)</PresentationFormat>
  <Paragraphs>565</Paragraphs>
  <Slides>55</Slides>
  <Notes>33</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ATR Project: Project Overview &amp;  CT Dataset      Carl Crawford, Csuptwo Clem Karl, Boston University Harry Martz, Lawrence Livermore National Laboratory </vt:lpstr>
      <vt:lpstr>So What? Who Cares?</vt:lpstr>
      <vt:lpstr>ADSA Workshop Format</vt:lpstr>
      <vt:lpstr>DHS Goals</vt:lpstr>
      <vt:lpstr>DHS Tactics</vt:lpstr>
      <vt:lpstr>ADSA - Recommendations</vt:lpstr>
      <vt:lpstr>ADSA – Task Order Linkage</vt:lpstr>
      <vt:lpstr>EDS Diagram</vt:lpstr>
      <vt:lpstr>Learned Post ADSA01</vt:lpstr>
      <vt:lpstr>ATR Project - Bottom Line</vt:lpstr>
      <vt:lpstr>ATR Project - Bottom Line (II)</vt:lpstr>
      <vt:lpstr>Project Team</vt:lpstr>
      <vt:lpstr>Targets</vt:lpstr>
      <vt:lpstr>Targets</vt:lpstr>
      <vt:lpstr>Pseudo Targets</vt:lpstr>
      <vt:lpstr>Object Philosophy Issue</vt:lpstr>
      <vt:lpstr>Non-Targets</vt:lpstr>
      <vt:lpstr>Packing</vt:lpstr>
      <vt:lpstr>Packing Examples</vt:lpstr>
      <vt:lpstr>Level of Difficulty Per Target</vt:lpstr>
      <vt:lpstr>Scanning</vt:lpstr>
      <vt:lpstr>The TO3 /TO4 Data Resource Overview</vt:lpstr>
      <vt:lpstr>Imatron C300 Data and Software</vt:lpstr>
      <vt:lpstr>Database</vt:lpstr>
      <vt:lpstr>Data Resource Goals</vt:lpstr>
      <vt:lpstr>ATR Definition</vt:lpstr>
      <vt:lpstr>Label Images</vt:lpstr>
      <vt:lpstr>Ground Truth</vt:lpstr>
      <vt:lpstr>ATR Implementation</vt:lpstr>
      <vt:lpstr>PowerPoint Presentation</vt:lpstr>
      <vt:lpstr>Features  (Prior Art)</vt:lpstr>
      <vt:lpstr>Illegal Features</vt:lpstr>
      <vt:lpstr>Typical Image Quality</vt:lpstr>
      <vt:lpstr>ATR Testing</vt:lpstr>
      <vt:lpstr>Performance Metrics</vt:lpstr>
      <vt:lpstr>Detection and False Alarm</vt:lpstr>
      <vt:lpstr>More Performance Criteria</vt:lpstr>
      <vt:lpstr>Support Functions (Tools)</vt:lpstr>
      <vt:lpstr>Block Diagram</vt:lpstr>
      <vt:lpstr>Program Success</vt:lpstr>
      <vt:lpstr>Uniqueness</vt:lpstr>
      <vt:lpstr>Collaboration</vt:lpstr>
      <vt:lpstr>Out of Scope</vt:lpstr>
      <vt:lpstr>Publications/Patents</vt:lpstr>
      <vt:lpstr>Furnished to ATR Developers </vt:lpstr>
      <vt:lpstr>Performer Future</vt:lpstr>
      <vt:lpstr>Data share access</vt:lpstr>
      <vt:lpstr>Differences from TSL Certification </vt:lpstr>
      <vt:lpstr>Feedback</vt:lpstr>
      <vt:lpstr>Acknowledgements</vt:lpstr>
      <vt:lpstr>Super Special Acknowledgements</vt:lpstr>
      <vt:lpstr>Indemnification</vt:lpstr>
      <vt:lpstr>So What? Who Cares?</vt:lpstr>
      <vt:lpstr>BACKUP SLIDES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Project: Project Overview      Carl Crawford, Csuptwo Clem Karl, Boston University Harry Martz, Lawrence Livermore National Laboratory</dc:title>
  <dc:creator>carl</dc:creator>
  <cp:lastModifiedBy>Crawford</cp:lastModifiedBy>
  <cp:revision>69</cp:revision>
  <dcterms:created xsi:type="dcterms:W3CDTF">2006-08-16T00:00:00Z</dcterms:created>
  <dcterms:modified xsi:type="dcterms:W3CDTF">2014-10-27T11:18:44Z</dcterms:modified>
</cp:coreProperties>
</file>