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87" r:id="rId3"/>
    <p:sldId id="258" r:id="rId4"/>
    <p:sldId id="261" r:id="rId5"/>
    <p:sldId id="289" r:id="rId6"/>
    <p:sldId id="263" r:id="rId7"/>
    <p:sldId id="282" r:id="rId8"/>
    <p:sldId id="266" r:id="rId9"/>
    <p:sldId id="284" r:id="rId10"/>
    <p:sldId id="273" r:id="rId11"/>
    <p:sldId id="274" r:id="rId12"/>
    <p:sldId id="291" r:id="rId13"/>
    <p:sldId id="283" r:id="rId14"/>
    <p:sldId id="292" r:id="rId15"/>
    <p:sldId id="275" r:id="rId16"/>
    <p:sldId id="277" r:id="rId17"/>
    <p:sldId id="278" r:id="rId18"/>
    <p:sldId id="294" r:id="rId19"/>
    <p:sldId id="295" r:id="rId20"/>
    <p:sldId id="286" r:id="rId21"/>
    <p:sldId id="280" r:id="rId22"/>
    <p:sldId id="293" r:id="rId23"/>
    <p:sldId id="290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496" autoAdjust="0"/>
  </p:normalViewPr>
  <p:slideViewPr>
    <p:cSldViewPr>
      <p:cViewPr varScale="1">
        <p:scale>
          <a:sx n="87" d="100"/>
          <a:sy n="87" d="100"/>
        </p:scale>
        <p:origin x="-66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130479-E0E4-48C9-8904-8C8490341DBD}" type="datetimeFigureOut">
              <a:rPr lang="en-US" smtClean="0"/>
              <a:t>10/28/2014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14BBC6-EA9B-48DD-9A1F-477E95B616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57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290108-767F-4946-B2DF-38631BD24105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4BBC6-EA9B-48DD-9A1F-477E95B616C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7055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4BBC6-EA9B-48DD-9A1F-477E95B616C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1613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4BBC6-EA9B-48DD-9A1F-477E95B616C8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7958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4BBC6-EA9B-48DD-9A1F-477E95B616C8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2739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4BBC6-EA9B-48DD-9A1F-477E95B616C8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992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4BBC6-EA9B-48DD-9A1F-477E95B616C8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0713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4BBC6-EA9B-48DD-9A1F-477E95B616C8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210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B99F5-BDEF-4DDA-A123-ECB0E0ECFE6B}" type="datetime1">
              <a:rPr lang="en-US" smtClean="0"/>
              <a:t>10/28/2014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3AE37-A38A-4216-9C85-3216D743AD8E}" type="datetime1">
              <a:rPr lang="en-US" smtClean="0"/>
              <a:t>10/28/2014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6D8E-3FCA-4A56-BD94-D7CBBF75D9C8}" type="datetime1">
              <a:rPr lang="en-US" smtClean="0"/>
              <a:t>10/28/2014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1D017-2382-4EAB-BAE0-D67F5EC8C9A9}" type="datetime1">
              <a:rPr lang="en-US" smtClean="0"/>
              <a:t>10/28/2014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2C6E3-3850-4913-AC92-DC954AD2583D}" type="datetime1">
              <a:rPr lang="en-US" smtClean="0"/>
              <a:t>10/28/2014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0A556-F176-46BD-9D94-4F35689AB4C2}" type="datetime1">
              <a:rPr lang="en-US" smtClean="0"/>
              <a:t>10/28/2014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D3EB3-A08B-4F06-B42B-E431512A4C24}" type="datetime1">
              <a:rPr lang="en-US" smtClean="0"/>
              <a:t>10/28/2014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16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226B-0037-4B2B-9490-BB36980A6FCA}" type="datetime1">
              <a:rPr lang="en-US" smtClean="0"/>
              <a:t>10/28/2014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DDA6F-A78F-4524-89BC-F0D147A65929}" type="datetime1">
              <a:rPr lang="en-US" smtClean="0"/>
              <a:t>10/28/2014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EE1A6-E8E1-45DB-AE60-A28E159832B1}" type="datetime1">
              <a:rPr lang="en-US" smtClean="0"/>
              <a:t>10/28/2014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E9A47-5FF9-4A4E-A37D-21ED2DC6DC18}" type="datetime1">
              <a:rPr lang="en-US" smtClean="0"/>
              <a:t>10/28/2014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F2B54-6623-4FFC-B3C6-D277D6AF6B40}" type="datetime1">
              <a:rPr lang="en-US" smtClean="0"/>
              <a:t>10/28/2014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urveymonkey.com/s/TaskOrder4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7024" y="2573338"/>
            <a:ext cx="8239095" cy="66363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Discussion &amp; Next Steps</a:t>
            </a:r>
            <a:br>
              <a:rPr lang="en-US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2400" dirty="0" smtClean="0"/>
              <a:t>Carl Crawford, Csuptwo</a:t>
            </a:r>
            <a:br>
              <a:rPr lang="en-US" sz="2400" dirty="0" smtClean="0"/>
            </a:br>
            <a:r>
              <a:rPr lang="en-US" sz="2400" dirty="0">
                <a:solidFill>
                  <a:prstClr val="black"/>
                </a:solidFill>
              </a:rPr>
              <a:t>Clem Karl, Boston University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2400" dirty="0" smtClean="0"/>
              <a:t>Harry Martz, Lawrence Livermore National Laboratory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2754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Researchers - 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Publish, patent, present</a:t>
            </a:r>
          </a:p>
          <a:p>
            <a:r>
              <a:rPr lang="en-US" dirty="0" smtClean="0"/>
              <a:t>Seek additional funding from</a:t>
            </a:r>
          </a:p>
          <a:p>
            <a:pPr lvl="1"/>
            <a:r>
              <a:rPr lang="en-US" dirty="0" smtClean="0"/>
              <a:t>Vendors, DHS, TSA, ALERT</a:t>
            </a:r>
          </a:p>
          <a:p>
            <a:r>
              <a:rPr lang="en-US" dirty="0" smtClean="0"/>
              <a:t>Access scans of explosives on security scanners</a:t>
            </a:r>
          </a:p>
          <a:p>
            <a:r>
              <a:rPr lang="en-US" dirty="0" smtClean="0"/>
              <a:t>Revise algorithms</a:t>
            </a:r>
          </a:p>
          <a:p>
            <a:r>
              <a:rPr lang="en-US" dirty="0" smtClean="0"/>
              <a:t>Address computational expense</a:t>
            </a:r>
          </a:p>
          <a:p>
            <a:r>
              <a:rPr lang="en-US" dirty="0" smtClean="0"/>
              <a:t>Work on other modalities</a:t>
            </a:r>
          </a:p>
          <a:p>
            <a:pPr lvl="1"/>
            <a:r>
              <a:rPr lang="en-US" dirty="0" smtClean="0"/>
              <a:t>Personnel scanners (AIT)</a:t>
            </a:r>
          </a:p>
          <a:p>
            <a:pPr lvl="1"/>
            <a:r>
              <a:rPr lang="en-US" dirty="0" smtClean="0"/>
              <a:t>Line and spare-view scanners for check point</a:t>
            </a:r>
          </a:p>
          <a:p>
            <a:pPr lvl="1"/>
            <a:r>
              <a:rPr lang="en-US" dirty="0" smtClean="0"/>
              <a:t>Cargo inspection</a:t>
            </a:r>
          </a:p>
          <a:p>
            <a:r>
              <a:rPr lang="en-US" dirty="0" smtClean="0"/>
              <a:t>Protect intellectual property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321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Management - 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final report</a:t>
            </a:r>
          </a:p>
          <a:p>
            <a:r>
              <a:rPr lang="en-US" dirty="0" smtClean="0"/>
              <a:t>Database and problem statements into public domain</a:t>
            </a:r>
          </a:p>
          <a:p>
            <a:r>
              <a:rPr lang="en-US" dirty="0" smtClean="0"/>
              <a:t>Facilitate community and networking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10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Scoring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Provided standardized methods and tools</a:t>
            </a:r>
          </a:p>
          <a:p>
            <a:pPr lvl="1"/>
            <a:r>
              <a:rPr lang="en-US" dirty="0" smtClean="0"/>
              <a:t>Learned this from LLNL liquid detection project</a:t>
            </a:r>
          </a:p>
          <a:p>
            <a:r>
              <a:rPr lang="en-US" dirty="0" smtClean="0"/>
              <a:t>Sample ATR allowed</a:t>
            </a:r>
          </a:p>
          <a:p>
            <a:pPr lvl="1"/>
            <a:r>
              <a:rPr lang="en-US" dirty="0" smtClean="0"/>
              <a:t>Tool verification at early stage</a:t>
            </a:r>
          </a:p>
          <a:p>
            <a:pPr lvl="1"/>
            <a:r>
              <a:rPr lang="en-US" dirty="0" smtClean="0"/>
              <a:t>Provided ATR developers with structure for input, output and control</a:t>
            </a:r>
          </a:p>
          <a:p>
            <a:r>
              <a:rPr lang="en-US" dirty="0" smtClean="0"/>
              <a:t>Ground truth not perfect, but allowed automation</a:t>
            </a:r>
          </a:p>
          <a:p>
            <a:r>
              <a:rPr lang="en-US" dirty="0" smtClean="0"/>
              <a:t>Rules (precision, recall, detection, false alarm)</a:t>
            </a:r>
          </a:p>
          <a:p>
            <a:pPr lvl="1"/>
            <a:r>
              <a:rPr lang="en-US" dirty="0" smtClean="0"/>
              <a:t>Mostly fair</a:t>
            </a:r>
          </a:p>
          <a:p>
            <a:pPr lvl="1"/>
            <a:r>
              <a:rPr lang="en-US" dirty="0" smtClean="0"/>
              <a:t>Missing a target by little reduces PD and increases PFA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3807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Creation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More specification and documentation</a:t>
            </a:r>
          </a:p>
          <a:p>
            <a:r>
              <a:rPr lang="en-US" dirty="0" smtClean="0"/>
              <a:t>More and earlier validation</a:t>
            </a:r>
          </a:p>
          <a:p>
            <a:r>
              <a:rPr lang="en-US" dirty="0" smtClean="0"/>
              <a:t>Trial runs</a:t>
            </a:r>
          </a:p>
          <a:p>
            <a:r>
              <a:rPr lang="en-US" dirty="0" smtClean="0"/>
              <a:t>More people</a:t>
            </a:r>
          </a:p>
          <a:p>
            <a:r>
              <a:rPr lang="en-US" dirty="0" smtClean="0"/>
              <a:t>Frustratingly </a:t>
            </a:r>
            <a:r>
              <a:rPr lang="en-US" dirty="0"/>
              <a:t>hard to get this entirely, perfectly right. M</a:t>
            </a:r>
            <a:r>
              <a:rPr lang="en-US" dirty="0" smtClean="0"/>
              <a:t>uch </a:t>
            </a:r>
            <a:r>
              <a:rPr lang="en-US" dirty="0"/>
              <a:t>time needs to be given to boring things (like record keeping</a:t>
            </a:r>
            <a:r>
              <a:rPr lang="en-US" dirty="0" smtClean="0"/>
              <a:t>)</a:t>
            </a:r>
          </a:p>
          <a:p>
            <a:r>
              <a:rPr lang="en-US" dirty="0" smtClean="0"/>
              <a:t>Less object philosophy issues</a:t>
            </a:r>
          </a:p>
          <a:p>
            <a:r>
              <a:rPr lang="en-US" dirty="0" smtClean="0"/>
              <a:t>Long documentation available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2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Availability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Data available on FTP site</a:t>
            </a:r>
          </a:p>
          <a:p>
            <a:pPr lvl="1"/>
            <a:r>
              <a:rPr lang="en-US" dirty="0" smtClean="0"/>
              <a:t>CT images, raw data</a:t>
            </a:r>
          </a:p>
          <a:p>
            <a:pPr lvl="1"/>
            <a:r>
              <a:rPr lang="en-US" dirty="0" smtClean="0"/>
              <a:t>Scanner offline reconstruction program, specs</a:t>
            </a:r>
          </a:p>
          <a:p>
            <a:pPr lvl="1"/>
            <a:r>
              <a:rPr lang="en-US" dirty="0" smtClean="0"/>
              <a:t>Simulation tools</a:t>
            </a:r>
          </a:p>
          <a:p>
            <a:r>
              <a:rPr lang="en-US" dirty="0" smtClean="0"/>
              <a:t>Scoring tools</a:t>
            </a:r>
          </a:p>
          <a:p>
            <a:pPr lvl="1"/>
            <a:r>
              <a:rPr lang="en-US" dirty="0" smtClean="0"/>
              <a:t>Source code</a:t>
            </a:r>
          </a:p>
          <a:p>
            <a:pPr lvl="1"/>
            <a:r>
              <a:rPr lang="en-US" dirty="0" smtClean="0"/>
              <a:t>Spread sheets</a:t>
            </a:r>
          </a:p>
          <a:p>
            <a:r>
              <a:rPr lang="en-US" dirty="0" smtClean="0"/>
              <a:t>Only need to sign NDA with ALERT</a:t>
            </a:r>
          </a:p>
          <a:p>
            <a:pPr lvl="1"/>
            <a:r>
              <a:rPr lang="en-US" dirty="0" smtClean="0"/>
              <a:t>www.northeastern.edu/alert/transitioning-technology/alert-datasets</a:t>
            </a:r>
            <a:r>
              <a:rPr lang="en-US" dirty="0"/>
              <a:t>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6769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 to DHS/TSA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Fund additional research by researchers, national labs and vendors </a:t>
            </a:r>
          </a:p>
          <a:p>
            <a:r>
              <a:rPr lang="en-US" dirty="0" smtClean="0"/>
              <a:t>Encourage vendors to engage third parties</a:t>
            </a:r>
          </a:p>
          <a:p>
            <a:r>
              <a:rPr lang="en-US" dirty="0" smtClean="0"/>
              <a:t>Choose more representative unclassified problems</a:t>
            </a:r>
          </a:p>
          <a:p>
            <a:pPr lvl="1"/>
            <a:r>
              <a:rPr lang="en-US" dirty="0" smtClean="0"/>
              <a:t>AIT, AT2, cargo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7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Recommendations to National Labs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Execute reconstruction algorithms on scans of threats and stream of commerce data</a:t>
            </a:r>
          </a:p>
          <a:p>
            <a:pPr lvl="1"/>
            <a:r>
              <a:rPr lang="en-US" dirty="0" smtClean="0"/>
              <a:t>Use DHS image database at LLNL</a:t>
            </a:r>
          </a:p>
          <a:p>
            <a:r>
              <a:rPr lang="en-US" dirty="0" smtClean="0"/>
              <a:t>Predict improvement on PD/PFA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85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 to Vendors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Compare proprietary reconstruction algorithms to researcher algorithms</a:t>
            </a:r>
          </a:p>
          <a:p>
            <a:pPr lvl="1"/>
            <a:r>
              <a:rPr lang="en-US" dirty="0" smtClean="0"/>
              <a:t>Run algorithms at vendor sites</a:t>
            </a:r>
          </a:p>
          <a:p>
            <a:r>
              <a:rPr lang="en-US" dirty="0"/>
              <a:t>H</a:t>
            </a:r>
            <a:r>
              <a:rPr lang="en-US" dirty="0" smtClean="0"/>
              <a:t>ire researchers, students and their colleagues</a:t>
            </a:r>
          </a:p>
          <a:p>
            <a:r>
              <a:rPr lang="en-US" dirty="0" smtClean="0"/>
              <a:t>Contribute to specification of more unclassified problems! Share your ideas for what is valuable and what is not.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6911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Program Management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Will be difficult in future to find a smarter, nicer project team</a:t>
            </a:r>
          </a:p>
          <a:p>
            <a:r>
              <a:rPr lang="en-US" dirty="0" smtClean="0"/>
              <a:t>Choose researchers from more diverse background</a:t>
            </a:r>
          </a:p>
          <a:p>
            <a:r>
              <a:rPr lang="en-US" dirty="0" smtClean="0"/>
              <a:t>Better communication on project goals</a:t>
            </a:r>
          </a:p>
          <a:p>
            <a:r>
              <a:rPr lang="en-US" dirty="0" smtClean="0"/>
              <a:t>Push researchers to consume data earlier</a:t>
            </a:r>
          </a:p>
          <a:p>
            <a:r>
              <a:rPr lang="en-US" dirty="0" smtClean="0"/>
              <a:t>Find more projects to conduct at ALERT using the structure of task orders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597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Task 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AIT</a:t>
            </a:r>
          </a:p>
          <a:p>
            <a:pPr lvl="1"/>
            <a:r>
              <a:rPr lang="en-US" dirty="0" smtClean="0"/>
              <a:t>Reconstruction, ATR</a:t>
            </a:r>
          </a:p>
          <a:p>
            <a:r>
              <a:rPr lang="en-US" dirty="0" smtClean="0"/>
              <a:t>EDS/checkpoint/Cargo</a:t>
            </a:r>
          </a:p>
          <a:p>
            <a:pPr lvl="1"/>
            <a:r>
              <a:rPr lang="en-US" dirty="0" smtClean="0"/>
              <a:t>Sparse view reconstruction</a:t>
            </a:r>
          </a:p>
          <a:p>
            <a:pPr lvl="1"/>
            <a:r>
              <a:rPr lang="en-US" dirty="0" smtClean="0"/>
              <a:t>Simultaneous reconstruction/segmentation</a:t>
            </a:r>
          </a:p>
          <a:p>
            <a:r>
              <a:rPr lang="en-US" dirty="0" smtClean="0"/>
              <a:t>Simulation tools</a:t>
            </a:r>
          </a:p>
          <a:p>
            <a:pPr lvl="1"/>
            <a:r>
              <a:rPr lang="en-US" dirty="0" smtClean="0"/>
              <a:t>Better scanner models</a:t>
            </a:r>
          </a:p>
          <a:p>
            <a:pPr lvl="1"/>
            <a:r>
              <a:rPr lang="en-US" dirty="0" smtClean="0"/>
              <a:t>Simulated bag/cargo/personnel databases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933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What? Who Cares?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So What? … What was done …</a:t>
            </a:r>
          </a:p>
          <a:p>
            <a:pPr lvl="1"/>
            <a:r>
              <a:rPr lang="en-US" dirty="0" smtClean="0"/>
              <a:t>Five ATRs developed: PD ~ 90%, PFA ~10%</a:t>
            </a:r>
          </a:p>
          <a:p>
            <a:pPr lvl="2"/>
            <a:r>
              <a:rPr lang="en-US" dirty="0" smtClean="0"/>
              <a:t>Targets: saline, modeling clay, rubber sheets</a:t>
            </a:r>
          </a:p>
          <a:p>
            <a:pPr lvl="2"/>
            <a:r>
              <a:rPr lang="en-US" dirty="0" smtClean="0"/>
              <a:t>Scanning: Medical CT; 500 target scans</a:t>
            </a:r>
          </a:p>
          <a:p>
            <a:pPr lvl="1"/>
            <a:r>
              <a:rPr lang="en-US" dirty="0" smtClean="0"/>
              <a:t>Automating scoring tools developed</a:t>
            </a:r>
          </a:p>
          <a:p>
            <a:pPr lvl="2"/>
            <a:r>
              <a:rPr lang="en-US" dirty="0"/>
              <a:t>G</a:t>
            </a:r>
            <a:r>
              <a:rPr lang="en-US" dirty="0" smtClean="0"/>
              <a:t>round-truth labels - semi-automatically </a:t>
            </a:r>
            <a:endParaRPr lang="en-US" dirty="0"/>
          </a:p>
          <a:p>
            <a:pPr lvl="2"/>
            <a:r>
              <a:rPr lang="en-US" dirty="0" smtClean="0"/>
              <a:t>Standardized reports </a:t>
            </a:r>
          </a:p>
          <a:p>
            <a:pPr lvl="1"/>
            <a:r>
              <a:rPr lang="en-US" dirty="0" smtClean="0"/>
              <a:t>All of the above in public domain</a:t>
            </a:r>
          </a:p>
          <a:p>
            <a:r>
              <a:rPr lang="en-US" dirty="0" smtClean="0"/>
              <a:t>Who cares?... To be determined by you if true …</a:t>
            </a:r>
          </a:p>
          <a:p>
            <a:pPr lvl="1"/>
            <a:r>
              <a:rPr lang="en-US" dirty="0" smtClean="0"/>
              <a:t>Problem maps to security scanners</a:t>
            </a:r>
          </a:p>
          <a:p>
            <a:pPr lvl="1"/>
            <a:r>
              <a:rPr lang="en-US" dirty="0" smtClean="0"/>
              <a:t>ATRs novel with respect to literature in public domain</a:t>
            </a:r>
          </a:p>
          <a:p>
            <a:pPr lvl="1"/>
            <a:r>
              <a:rPr lang="en-US" dirty="0" smtClean="0"/>
              <a:t>Researchers available to contract to vendors</a:t>
            </a:r>
          </a:p>
          <a:p>
            <a:pPr lvl="1"/>
            <a:r>
              <a:rPr lang="en-US" dirty="0" smtClean="0"/>
              <a:t>Students trained to work in industry</a:t>
            </a:r>
          </a:p>
          <a:p>
            <a:pPr lvl="1"/>
            <a:r>
              <a:rPr lang="en-US" dirty="0" smtClean="0"/>
              <a:t>Third parties can work on unclassified, relevant projects</a:t>
            </a:r>
          </a:p>
          <a:p>
            <a:pPr lvl="1"/>
            <a:r>
              <a:rPr lang="en-US" dirty="0" smtClean="0"/>
              <a:t>Scientific method can be applied for more improvements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670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DHS</a:t>
            </a:r>
          </a:p>
          <a:p>
            <a:pPr lvl="1"/>
            <a:r>
              <a:rPr lang="en-US" dirty="0" smtClean="0"/>
              <a:t>Vision and funding</a:t>
            </a:r>
          </a:p>
          <a:p>
            <a:r>
              <a:rPr lang="en-US" dirty="0" smtClean="0"/>
              <a:t>Northeaster </a:t>
            </a:r>
            <a:r>
              <a:rPr lang="en-US" dirty="0" smtClean="0"/>
              <a:t>University/ALERT</a:t>
            </a:r>
            <a:endParaRPr lang="en-US" dirty="0" smtClean="0"/>
          </a:p>
          <a:p>
            <a:r>
              <a:rPr lang="en-US" dirty="0" smtClean="0"/>
              <a:t>Researchers</a:t>
            </a:r>
          </a:p>
          <a:p>
            <a:r>
              <a:rPr lang="en-US" dirty="0" smtClean="0"/>
              <a:t>Vendors</a:t>
            </a:r>
          </a:p>
          <a:p>
            <a:pPr lvl="1"/>
            <a:r>
              <a:rPr lang="en-US" dirty="0" smtClean="0"/>
              <a:t>Setting up the project</a:t>
            </a:r>
          </a:p>
          <a:p>
            <a:pPr lvl="1"/>
            <a:r>
              <a:rPr lang="en-US" dirty="0" smtClean="0"/>
              <a:t>Vendor panel today</a:t>
            </a:r>
          </a:p>
          <a:p>
            <a:r>
              <a:rPr lang="en-US" dirty="0" smtClean="0"/>
              <a:t>Meeting participants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012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The Structure of Scientific Revolutions</a:t>
            </a: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sz="3600" dirty="0" smtClean="0"/>
              <a:t>Thomas Kuhn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85855" y="1739181"/>
            <a:ext cx="8175595" cy="3442419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4000" dirty="0" smtClean="0"/>
              <a:t>Kuhn has made several notable claims concerning the progress of scientific knowledge: that scientific fields undergo periodic "</a:t>
            </a:r>
            <a:r>
              <a:rPr lang="en-US" sz="4000" dirty="0" smtClean="0">
                <a:solidFill>
                  <a:srgbClr val="FF0000"/>
                </a:solidFill>
              </a:rPr>
              <a:t>paradigm shifts</a:t>
            </a:r>
            <a:r>
              <a:rPr lang="en-US" sz="4000" dirty="0" smtClean="0"/>
              <a:t>" rather than solely progressing in a linear and continuous way; that these paradigm shifts open up new approaches to understanding that scientists would never have considered valid before; and that the notion of scientific truth, at any given moment, cannot be established solely by objective criteria but is defined by a consensus of a scientific community. Competing paradigms are frequently incommensurable; that is, they are competing accounts of reality which cannot be coherently reconciled. Thus, our comprehension of science can never rely on full "objectivity"; we must account for subjective perspectives as well.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81200" y="5643705"/>
            <a:ext cx="4879734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Look forward to paradigm shifts in the near future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65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participants, please fill out questionnaire</a:t>
            </a:r>
            <a:endParaRPr lang="en-US" dirty="0"/>
          </a:p>
          <a:p>
            <a:pPr lvl="1"/>
            <a:r>
              <a:rPr lang="en-US" u="sng" dirty="0" smtClean="0">
                <a:hlinkClick r:id="rId2"/>
              </a:rPr>
              <a:t>www.surveymonkey.com/s/TaskOrder4</a:t>
            </a:r>
            <a:endParaRPr lang="en-US" u="sng" dirty="0" smtClean="0"/>
          </a:p>
          <a:p>
            <a:pPr lvl="1"/>
            <a:r>
              <a:rPr lang="en-US" dirty="0" smtClean="0"/>
              <a:t>ALERT will email this link</a:t>
            </a:r>
          </a:p>
          <a:p>
            <a:r>
              <a:rPr lang="en-US" dirty="0" smtClean="0"/>
              <a:t>Other feedback – call/email</a:t>
            </a:r>
          </a:p>
          <a:p>
            <a:pPr lvl="1"/>
            <a:r>
              <a:rPr lang="en-US" dirty="0" smtClean="0"/>
              <a:t>Carl Crawford</a:t>
            </a:r>
          </a:p>
          <a:p>
            <a:pPr lvl="1"/>
            <a:r>
              <a:rPr lang="en-US" dirty="0" smtClean="0"/>
              <a:t>Clem Karl</a:t>
            </a:r>
          </a:p>
          <a:p>
            <a:pPr lvl="1"/>
            <a:r>
              <a:rPr lang="en-US" dirty="0" smtClean="0"/>
              <a:t>Harry Martz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8460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What? Who Cares?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So What? … What was done …</a:t>
            </a:r>
          </a:p>
          <a:p>
            <a:pPr lvl="1"/>
            <a:r>
              <a:rPr lang="en-US" dirty="0" smtClean="0"/>
              <a:t>Five ATRs developed: PD ~ 90%, PFA ~10%</a:t>
            </a:r>
          </a:p>
          <a:p>
            <a:pPr lvl="2"/>
            <a:r>
              <a:rPr lang="en-US" dirty="0" smtClean="0"/>
              <a:t>Targets: saline, modeling clay, rubber sheets</a:t>
            </a:r>
          </a:p>
          <a:p>
            <a:pPr lvl="2"/>
            <a:r>
              <a:rPr lang="en-US" dirty="0" smtClean="0"/>
              <a:t>Scanning: Medical CT; 500 target scans</a:t>
            </a:r>
          </a:p>
          <a:p>
            <a:pPr lvl="1"/>
            <a:r>
              <a:rPr lang="en-US" dirty="0" smtClean="0"/>
              <a:t>Automating scoring tools developed</a:t>
            </a:r>
          </a:p>
          <a:p>
            <a:pPr lvl="2"/>
            <a:r>
              <a:rPr lang="en-US" dirty="0"/>
              <a:t>G</a:t>
            </a:r>
            <a:r>
              <a:rPr lang="en-US" dirty="0" smtClean="0"/>
              <a:t>round-truth labels - semi-automatically </a:t>
            </a:r>
            <a:endParaRPr lang="en-US" dirty="0"/>
          </a:p>
          <a:p>
            <a:pPr lvl="2"/>
            <a:r>
              <a:rPr lang="en-US" dirty="0" smtClean="0"/>
              <a:t>Standardized reports </a:t>
            </a:r>
          </a:p>
          <a:p>
            <a:pPr lvl="1"/>
            <a:r>
              <a:rPr lang="en-US" dirty="0" smtClean="0"/>
              <a:t>All of the above in public domain</a:t>
            </a:r>
          </a:p>
          <a:p>
            <a:r>
              <a:rPr lang="en-US" dirty="0" smtClean="0"/>
              <a:t>Who cares?... To be determined by you if true …</a:t>
            </a:r>
          </a:p>
          <a:p>
            <a:pPr lvl="1"/>
            <a:r>
              <a:rPr lang="en-US" dirty="0" smtClean="0"/>
              <a:t>Problem maps to security scanners</a:t>
            </a:r>
          </a:p>
          <a:p>
            <a:pPr lvl="1"/>
            <a:r>
              <a:rPr lang="en-US" dirty="0" smtClean="0"/>
              <a:t>ATRs novel with respect to literature in public domain</a:t>
            </a:r>
          </a:p>
          <a:p>
            <a:pPr lvl="1"/>
            <a:r>
              <a:rPr lang="en-US" dirty="0" smtClean="0"/>
              <a:t>Researchers available to contract to vendors</a:t>
            </a:r>
          </a:p>
          <a:p>
            <a:pPr lvl="1"/>
            <a:r>
              <a:rPr lang="en-US" dirty="0" smtClean="0"/>
              <a:t>Students trained to work in industry</a:t>
            </a:r>
          </a:p>
          <a:p>
            <a:pPr lvl="1"/>
            <a:r>
              <a:rPr lang="en-US" dirty="0" smtClean="0"/>
              <a:t>Third parties can work on unclassified, relevant projects</a:t>
            </a:r>
          </a:p>
          <a:p>
            <a:pPr lvl="1"/>
            <a:r>
              <a:rPr lang="en-US" dirty="0" smtClean="0"/>
              <a:t>Scientific method can be applied for more improvements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596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Good Did They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Gulp! </a:t>
            </a:r>
          </a:p>
          <a:p>
            <a:r>
              <a:rPr lang="en-US" dirty="0" smtClean="0"/>
              <a:t>Very difficult question to answer may be because:</a:t>
            </a:r>
          </a:p>
          <a:p>
            <a:pPr lvl="1"/>
            <a:r>
              <a:rPr lang="en-US" dirty="0" smtClean="0"/>
              <a:t>Medical CT scanner</a:t>
            </a:r>
          </a:p>
          <a:p>
            <a:pPr lvl="1"/>
            <a:r>
              <a:rPr lang="en-US" dirty="0" smtClean="0"/>
              <a:t>Detect benign objects</a:t>
            </a:r>
          </a:p>
          <a:p>
            <a:pPr lvl="1"/>
            <a:r>
              <a:rPr lang="en-US" dirty="0" smtClean="0"/>
              <a:t>Vendor ATR are proprietary</a:t>
            </a:r>
          </a:p>
          <a:p>
            <a:pPr lvl="1"/>
            <a:r>
              <a:rPr lang="en-US" dirty="0" smtClean="0"/>
              <a:t>Literature may not represent vendor’s ATR and 1000s of pages</a:t>
            </a:r>
          </a:p>
          <a:p>
            <a:pPr lvl="1"/>
            <a:r>
              <a:rPr lang="en-US" dirty="0" smtClean="0"/>
              <a:t>Did not take EDS certification at TSL along with CRT and excursion testing</a:t>
            </a:r>
          </a:p>
          <a:p>
            <a:pPr lvl="1"/>
            <a:r>
              <a:rPr lang="en-US" dirty="0" smtClean="0"/>
              <a:t>PD/PFA 90%/10% may not be aggressive goal</a:t>
            </a:r>
          </a:p>
          <a:p>
            <a:pPr lvl="1"/>
            <a:r>
              <a:rPr lang="en-US" dirty="0" smtClean="0"/>
              <a:t>Too few difficult cases</a:t>
            </a:r>
          </a:p>
          <a:p>
            <a:pPr lvl="1"/>
            <a:r>
              <a:rPr lang="en-US" dirty="0" smtClean="0"/>
              <a:t>Automatic scoring with precision/recall too difficult</a:t>
            </a:r>
          </a:p>
          <a:p>
            <a:pPr lvl="1"/>
            <a:r>
              <a:rPr lang="en-US" dirty="0" smtClean="0"/>
              <a:t>Comingled PD/PFA runs</a:t>
            </a:r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36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Strengths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Understood</a:t>
            </a:r>
          </a:p>
          <a:p>
            <a:pPr lvl="1"/>
            <a:r>
              <a:rPr lang="en-US" dirty="0" smtClean="0"/>
              <a:t>Requirements for ATRs</a:t>
            </a:r>
          </a:p>
          <a:p>
            <a:pPr lvl="1"/>
            <a:r>
              <a:rPr lang="en-US" dirty="0" smtClean="0"/>
              <a:t>Difficult problem</a:t>
            </a:r>
          </a:p>
          <a:p>
            <a:pPr lvl="1"/>
            <a:r>
              <a:rPr lang="en-US" dirty="0" smtClean="0"/>
              <a:t>Issues caused by CT artifacts: streaks, blurring</a:t>
            </a:r>
          </a:p>
          <a:p>
            <a:r>
              <a:rPr lang="en-US" dirty="0" smtClean="0"/>
              <a:t>Completed ATRs</a:t>
            </a:r>
          </a:p>
          <a:p>
            <a:pPr lvl="1"/>
            <a:r>
              <a:rPr lang="en-US" dirty="0" smtClean="0"/>
              <a:t>90%/10% PD/PFA on targets</a:t>
            </a:r>
          </a:p>
          <a:p>
            <a:pPr lvl="1"/>
            <a:r>
              <a:rPr lang="en-US" dirty="0" smtClean="0"/>
              <a:t>Most of pseudo target sheets</a:t>
            </a:r>
          </a:p>
          <a:p>
            <a:r>
              <a:rPr lang="en-US" dirty="0" smtClean="0"/>
              <a:t>Very smart people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356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Novel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Shape-based classifiers</a:t>
            </a:r>
          </a:p>
          <a:p>
            <a:r>
              <a:rPr lang="en-US" dirty="0" smtClean="0"/>
              <a:t>Pixel classification followed by region growing</a:t>
            </a:r>
          </a:p>
          <a:p>
            <a:r>
              <a:rPr lang="en-US" dirty="0" smtClean="0"/>
              <a:t>Random forests</a:t>
            </a:r>
            <a:endParaRPr lang="en-US" dirty="0"/>
          </a:p>
          <a:p>
            <a:r>
              <a:rPr lang="en-US" dirty="0" smtClean="0"/>
              <a:t>Parallel segmentation</a:t>
            </a:r>
          </a:p>
          <a:p>
            <a:r>
              <a:rPr lang="en-US" dirty="0" smtClean="0"/>
              <a:t>Graph based splitting</a:t>
            </a:r>
          </a:p>
          <a:p>
            <a:r>
              <a:rPr lang="en-US" dirty="0" smtClean="0"/>
              <a:t>MAR using </a:t>
            </a:r>
            <a:r>
              <a:rPr lang="en-US" dirty="0" smtClean="0"/>
              <a:t>in-painting</a:t>
            </a:r>
            <a:endParaRPr lang="en-US" dirty="0" smtClean="0"/>
          </a:p>
          <a:p>
            <a:r>
              <a:rPr lang="en-US" dirty="0" smtClean="0"/>
              <a:t>Filter banks</a:t>
            </a:r>
          </a:p>
          <a:p>
            <a:r>
              <a:rPr lang="en-US" dirty="0"/>
              <a:t>Avoid curse of dimensionality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392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Opportunities for Improvements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Researchers have done excellent work. </a:t>
            </a:r>
          </a:p>
          <a:p>
            <a:r>
              <a:rPr lang="en-US" dirty="0" smtClean="0"/>
              <a:t>Domain experts applaud all their efforts</a:t>
            </a:r>
          </a:p>
          <a:p>
            <a:r>
              <a:rPr lang="en-US" dirty="0" smtClean="0"/>
              <a:t>Next slides discuss opportunities for improvements</a:t>
            </a:r>
          </a:p>
          <a:p>
            <a:pPr lvl="1"/>
            <a:r>
              <a:rPr lang="en-US" dirty="0" smtClean="0"/>
              <a:t>Should not be considered to be criticism of their work</a:t>
            </a:r>
          </a:p>
          <a:p>
            <a:r>
              <a:rPr lang="en-US" dirty="0" smtClean="0"/>
              <a:t>We bear some responsibility for weaknesses</a:t>
            </a:r>
          </a:p>
          <a:p>
            <a:pPr lvl="1"/>
            <a:r>
              <a:rPr lang="en-US" dirty="0" smtClean="0"/>
              <a:t>Corollary of Heisenberg’s Uncertainty Principle is that we could not observe without affecting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72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Far Did They Go?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Groups were told to </a:t>
            </a:r>
            <a:r>
              <a:rPr lang="en-US" dirty="0"/>
              <a:t>m</a:t>
            </a:r>
            <a:r>
              <a:rPr lang="en-US" dirty="0" smtClean="0"/>
              <a:t>ainly concentrate on streak artifact reduction</a:t>
            </a:r>
            <a:r>
              <a:rPr lang="en-US" dirty="0"/>
              <a:t> </a:t>
            </a:r>
            <a:r>
              <a:rPr lang="en-US" dirty="0" smtClean="0"/>
              <a:t>(mainly caused by metal)</a:t>
            </a:r>
          </a:p>
          <a:p>
            <a:r>
              <a:rPr lang="en-US" dirty="0" smtClean="0"/>
              <a:t>Other artifacts less explicitly addressed</a:t>
            </a:r>
          </a:p>
          <a:p>
            <a:pPr lvl="1"/>
            <a:r>
              <a:rPr lang="en-US" dirty="0" smtClean="0"/>
              <a:t>Low frequency shading</a:t>
            </a:r>
          </a:p>
          <a:p>
            <a:r>
              <a:rPr lang="en-US" dirty="0" smtClean="0"/>
              <a:t>Causes</a:t>
            </a:r>
          </a:p>
          <a:p>
            <a:pPr lvl="1"/>
            <a:r>
              <a:rPr lang="en-US" dirty="0" smtClean="0"/>
              <a:t>Beam hardening, scatter</a:t>
            </a:r>
          </a:p>
          <a:p>
            <a:pPr lvl="1"/>
            <a:r>
              <a:rPr lang="en-US" dirty="0" smtClean="0"/>
              <a:t>Finite source/detector apertures</a:t>
            </a:r>
          </a:p>
          <a:p>
            <a:pPr lvl="1"/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741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Areas of Concern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Some algorithm paths recreated aspects of known methods</a:t>
            </a:r>
          </a:p>
          <a:p>
            <a:r>
              <a:rPr lang="en-US" dirty="0" smtClean="0"/>
              <a:t>May have over-trained on data</a:t>
            </a:r>
          </a:p>
          <a:p>
            <a:r>
              <a:rPr lang="en-US" dirty="0" smtClean="0"/>
              <a:t>May not allow range of densities on saline and clay</a:t>
            </a:r>
            <a:endParaRPr lang="en-US" dirty="0"/>
          </a:p>
          <a:p>
            <a:r>
              <a:rPr lang="en-US" dirty="0" smtClean="0"/>
              <a:t>Extensibility not tested</a:t>
            </a:r>
          </a:p>
          <a:p>
            <a:r>
              <a:rPr lang="en-US" dirty="0" smtClean="0"/>
              <a:t>90%/10% too easy </a:t>
            </a:r>
          </a:p>
          <a:p>
            <a:r>
              <a:rPr lang="en-US" dirty="0" smtClean="0"/>
              <a:t>Not enough difficult cases</a:t>
            </a:r>
          </a:p>
          <a:p>
            <a:r>
              <a:rPr lang="en-US" dirty="0" smtClean="0"/>
              <a:t>Imatron</a:t>
            </a:r>
            <a:r>
              <a:rPr lang="en-US" dirty="0" smtClean="0"/>
              <a:t> scanner’s IQ too could</a:t>
            </a:r>
          </a:p>
          <a:p>
            <a:pPr lvl="1"/>
            <a:r>
              <a:rPr lang="en-US" dirty="0" smtClean="0"/>
              <a:t>Not enough photon starvation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8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Algorithmic Futures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time to work on algorithms</a:t>
            </a:r>
          </a:p>
          <a:p>
            <a:r>
              <a:rPr lang="en-US" dirty="0" smtClean="0"/>
              <a:t>Combine methods</a:t>
            </a:r>
          </a:p>
          <a:p>
            <a:pPr lvl="1"/>
            <a:r>
              <a:rPr lang="en-US" dirty="0" smtClean="0"/>
              <a:t>Example: iterative + </a:t>
            </a:r>
            <a:r>
              <a:rPr lang="en-US" dirty="0" smtClean="0"/>
              <a:t>sinogram</a:t>
            </a:r>
            <a:r>
              <a:rPr lang="en-US" dirty="0" smtClean="0"/>
              <a:t> processing</a:t>
            </a:r>
          </a:p>
          <a:p>
            <a:r>
              <a:rPr lang="en-US" dirty="0" smtClean="0"/>
              <a:t>Test on scans of explosives</a:t>
            </a:r>
          </a:p>
          <a:p>
            <a:r>
              <a:rPr lang="en-US" dirty="0" smtClean="0"/>
              <a:t>Try to pass TSL certification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</TotalTime>
  <Words>1074</Words>
  <Application>Microsoft Office PowerPoint</Application>
  <PresentationFormat>On-screen Show (4:3)</PresentationFormat>
  <Paragraphs>216</Paragraphs>
  <Slides>23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Discussion &amp; Next Steps   Carl Crawford, Csuptwo Clem Karl, Boston University Harry Martz, Lawrence Livermore National Laboratory  </vt:lpstr>
      <vt:lpstr>So What? Who Cares?</vt:lpstr>
      <vt:lpstr>How Good Did They Do?</vt:lpstr>
      <vt:lpstr>Common Strengths</vt:lpstr>
      <vt:lpstr>Novel Ideas</vt:lpstr>
      <vt:lpstr>Opportunities for Improvements</vt:lpstr>
      <vt:lpstr>How Far Did They Go?</vt:lpstr>
      <vt:lpstr>Areas of Concern</vt:lpstr>
      <vt:lpstr>Algorithmic Futures</vt:lpstr>
      <vt:lpstr>Researchers - Future</vt:lpstr>
      <vt:lpstr>Program Management - Future</vt:lpstr>
      <vt:lpstr>Scoring Tools</vt:lpstr>
      <vt:lpstr>Database Creation</vt:lpstr>
      <vt:lpstr>Database Availability</vt:lpstr>
      <vt:lpstr>Recommendations to DHS/TSA</vt:lpstr>
      <vt:lpstr>Recommendations to National Labs</vt:lpstr>
      <vt:lpstr>Recommendations to Vendors</vt:lpstr>
      <vt:lpstr>Program Management Changes</vt:lpstr>
      <vt:lpstr>Future Task Orders</vt:lpstr>
      <vt:lpstr>Thank you!</vt:lpstr>
      <vt:lpstr>The Structure of Scientific Revolutions Thomas Kuhn</vt:lpstr>
      <vt:lpstr>Feedback</vt:lpstr>
      <vt:lpstr>So What? Who Cares?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 From The  Evaluation Committee &amp;  Additional Discussion   Carl Crawford, Csuptwo Harry Martz, Lawrence Livermore National Laboratory Clem Karl, Boston University</dc:title>
  <dc:creator>carl</dc:creator>
  <cp:lastModifiedBy>Crawford</cp:lastModifiedBy>
  <cp:revision>39</cp:revision>
  <dcterms:created xsi:type="dcterms:W3CDTF">2006-08-16T00:00:00Z</dcterms:created>
  <dcterms:modified xsi:type="dcterms:W3CDTF">2014-10-28T10:14:11Z</dcterms:modified>
</cp:coreProperties>
</file>