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80" r:id="rId3"/>
    <p:sldId id="260" r:id="rId4"/>
    <p:sldId id="355" r:id="rId5"/>
    <p:sldId id="306" r:id="rId6"/>
    <p:sldId id="307" r:id="rId7"/>
    <p:sldId id="358" r:id="rId8"/>
    <p:sldId id="332" r:id="rId9"/>
    <p:sldId id="333" r:id="rId10"/>
    <p:sldId id="335" r:id="rId11"/>
    <p:sldId id="336" r:id="rId12"/>
    <p:sldId id="377" r:id="rId13"/>
    <p:sldId id="385" r:id="rId14"/>
    <p:sldId id="314" r:id="rId15"/>
    <p:sldId id="372" r:id="rId16"/>
    <p:sldId id="374" r:id="rId17"/>
    <p:sldId id="375" r:id="rId18"/>
    <p:sldId id="270" r:id="rId19"/>
    <p:sldId id="271" r:id="rId20"/>
    <p:sldId id="272" r:id="rId21"/>
    <p:sldId id="388" r:id="rId22"/>
    <p:sldId id="344" r:id="rId23"/>
    <p:sldId id="263" r:id="rId24"/>
    <p:sldId id="345" r:id="rId25"/>
    <p:sldId id="346" r:id="rId26"/>
    <p:sldId id="347" r:id="rId27"/>
    <p:sldId id="353" r:id="rId28"/>
    <p:sldId id="354" r:id="rId29"/>
    <p:sldId id="356" r:id="rId30"/>
    <p:sldId id="357" r:id="rId31"/>
    <p:sldId id="379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73" r:id="rId42"/>
    <p:sldId id="368" r:id="rId43"/>
    <p:sldId id="369" r:id="rId44"/>
    <p:sldId id="370" r:id="rId45"/>
    <p:sldId id="381" r:id="rId46"/>
    <p:sldId id="382" r:id="rId47"/>
    <p:sldId id="38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69" autoAdjust="0"/>
  </p:normalViewPr>
  <p:slideViewPr>
    <p:cSldViewPr snapToGrid="0" snapToObjects="1">
      <p:cViewPr varScale="1">
        <p:scale>
          <a:sx n="105" d="100"/>
          <a:sy n="105" d="100"/>
        </p:scale>
        <p:origin x="-2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D9231-CB40-9B46-9D1C-E8AF177F7C80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B634D-7475-FE4B-BC88-BA55BE9E7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35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B7223-EE4A-874B-830C-5CBE213931AD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90E92-47D7-0841-9ED4-9A723D3D4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86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A441-2142-C041-9EF2-265D280E6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8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Bulk 0.5</a:t>
            </a:r>
          </a:p>
          <a:p>
            <a:r>
              <a:rPr lang="en-US" dirty="0" smtClean="0"/>
              <a:t>T Sheet 0.2</a:t>
            </a:r>
          </a:p>
          <a:p>
            <a:r>
              <a:rPr lang="en-US" dirty="0" smtClean="0"/>
              <a:t>PT Sheet 0.1</a:t>
            </a:r>
          </a:p>
          <a:p>
            <a:endParaRPr lang="en-US" dirty="0" smtClean="0"/>
          </a:p>
          <a:p>
            <a:r>
              <a:rPr lang="en-US" dirty="0" smtClean="0"/>
              <a:t>Say</a:t>
            </a:r>
            <a:r>
              <a:rPr lang="en-US" baseline="0" dirty="0" smtClean="0"/>
              <a:t> </a:t>
            </a:r>
            <a:r>
              <a:rPr lang="en-US" baseline="0" dirty="0" smtClean="0"/>
              <a:t>that r/p lowered for sheets (t +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r>
              <a:rPr lang="en-US" baseline="0" dirty="0" smtClean="0"/>
              <a:t>Discuss merging of some </a:t>
            </a:r>
            <a:r>
              <a:rPr lang="en-US" baseline="0" dirty="0" smtClean="0"/>
              <a:t>targets – (9 merged targets – saline, clay, rubber). – currently ATR is punished if it separates the merged targets successfully.</a:t>
            </a:r>
            <a:endParaRPr lang="en-US" baseline="0" dirty="0" smtClean="0"/>
          </a:p>
          <a:p>
            <a:r>
              <a:rPr lang="en-US" baseline="0" dirty="0" smtClean="0"/>
              <a:t>Discuss other pieces of rubber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mallet</a:t>
            </a:r>
            <a:r>
              <a:rPr lang="en-US" baseline="0" dirty="0" smtClean="0"/>
              <a:t>) – non-targets because density is much higher than rubber 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A441-2142-C041-9EF2-265D280E69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8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FJR Notes:</a:t>
            </a:r>
          </a:p>
          <a:p>
            <a:r>
              <a:rPr lang="en-US" dirty="0" smtClean="0"/>
              <a:t>Explain</a:t>
            </a:r>
            <a:r>
              <a:rPr lang="en-US" baseline="0" dirty="0" smtClean="0"/>
              <a:t> reduced P/R for thin 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A441-2142-C041-9EF2-265D280E69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6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24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3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Ground Truth Development and Label Images</a:t>
            </a:r>
          </a:p>
          <a:p>
            <a:pPr marL="0" indent="0">
              <a:buNone/>
            </a:pPr>
            <a:r>
              <a:rPr lang="en-US" dirty="0" smtClean="0"/>
              <a:t>Semi-automated segmentation program for creating GT label images from CT images</a:t>
            </a:r>
          </a:p>
          <a:p>
            <a:pPr marL="0" indent="0">
              <a:buNone/>
            </a:pPr>
            <a:r>
              <a:rPr lang="en-US" dirty="0" smtClean="0"/>
              <a:t>GT label images available for all TO4 CT images (188 total)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Automated Scoring Tools</a:t>
            </a:r>
          </a:p>
          <a:p>
            <a:pPr marL="0" indent="0">
              <a:buNone/>
            </a:pPr>
            <a:r>
              <a:rPr lang="en-US" dirty="0" smtClean="0"/>
              <a:t>Offload development of scoring tools from researchers</a:t>
            </a:r>
          </a:p>
          <a:p>
            <a:pPr marL="0" indent="0">
              <a:buNone/>
            </a:pPr>
            <a:r>
              <a:rPr lang="en-US" dirty="0" smtClean="0"/>
              <a:t>Provide consistent method of scoring across ATRs</a:t>
            </a:r>
          </a:p>
          <a:p>
            <a:pPr marL="0" indent="0">
              <a:buNone/>
            </a:pPr>
            <a:r>
              <a:rPr lang="en-US" dirty="0" smtClean="0"/>
              <a:t>Provide consistent reporting via generated log files</a:t>
            </a:r>
          </a:p>
          <a:p>
            <a:pPr marL="0" indent="0">
              <a:buNone/>
            </a:pPr>
            <a:r>
              <a:rPr lang="en-US" dirty="0" smtClean="0"/>
              <a:t>Facilitate improvement of ATR performance</a:t>
            </a:r>
          </a:p>
          <a:p>
            <a:pPr lvl="2"/>
            <a:r>
              <a:rPr lang="en-US" dirty="0" smtClean="0"/>
              <a:t>Tweaking of scoring parameters (precision, recall)</a:t>
            </a:r>
          </a:p>
          <a:p>
            <a:pPr lvl="2"/>
            <a:r>
              <a:rPr lang="en-US" dirty="0" smtClean="0"/>
              <a:t>Useful information in log files</a:t>
            </a:r>
          </a:p>
          <a:p>
            <a:pPr lvl="2"/>
            <a:r>
              <a:rPr lang="en-US" dirty="0" smtClean="0"/>
              <a:t>Reporting of incomplete detections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5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Fjr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Delete?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6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049EC-6D59-1C45-B2F3-75A742401C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8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0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4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7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5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9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2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4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8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57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2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6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4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2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049EC-6D59-1C45-B2F3-75A742401CD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6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4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049EC-6D59-1C45-B2F3-75A742401CD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1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1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pdpfa</a:t>
            </a:r>
            <a:r>
              <a:rPr lang="en-US" baseline="0" dirty="0" smtClean="0"/>
              <a:t> at least for this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0E92-47D7-0841-9ED4-9A723D3D41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A441-2142-C041-9EF2-265D280E6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Laugh/smile when</a:t>
            </a:r>
            <a:r>
              <a:rPr lang="en-US" baseline="0" dirty="0" smtClean="0"/>
              <a:t> you show this.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A441-2142-C041-9EF2-265D280E6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4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D7D8-E4D2-6347-A195-F50ECAB5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ATR Project (Task Order 4)</a:t>
            </a:r>
            <a:br>
              <a:rPr lang="en-US" dirty="0" smtClean="0"/>
            </a:br>
            <a:r>
              <a:rPr lang="en-US" dirty="0" smtClean="0"/>
              <a:t> Program Review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Database, Ground Truth, &amp; Software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Franco Rupcich, PhD</a:t>
            </a:r>
          </a:p>
          <a:p>
            <a:r>
              <a:rPr lang="en-US" dirty="0" smtClean="0"/>
              <a:t>6 November 2014</a:t>
            </a:r>
          </a:p>
        </p:txBody>
      </p:sp>
    </p:spTree>
    <p:extLst>
      <p:ext uri="{BB962C8B-B14F-4D97-AF65-F5344CB8AC3E}">
        <p14:creationId xmlns:p14="http://schemas.microsoft.com/office/powerpoint/2010/main" val="79403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Label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35" y="2130137"/>
            <a:ext cx="3251942" cy="3557200"/>
          </a:xfrm>
          <a:prstGeom prst="rect">
            <a:avLst/>
          </a:prstGeom>
        </p:spPr>
      </p:pic>
      <p:pic>
        <p:nvPicPr>
          <p:cNvPr id="5" name="Picture 4" descr="I016_z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26122"/>
            <a:ext cx="3268566" cy="35810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816" y="3324541"/>
            <a:ext cx="392185" cy="132607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63293" y="3996917"/>
            <a:ext cx="644657" cy="543127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1108" y="4202365"/>
            <a:ext cx="392185" cy="466928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69473" y="3324541"/>
            <a:ext cx="392185" cy="1326075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76428" y="4202365"/>
            <a:ext cx="392185" cy="466928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68613" y="3996917"/>
            <a:ext cx="644657" cy="543127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91322" y="3529989"/>
            <a:ext cx="392185" cy="114864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91133" y="274976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Rubber sheet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2498" y="3299335"/>
            <a:ext cx="125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Coke bottle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9430" y="3848909"/>
            <a:ext cx="12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Rubber rod</a:t>
            </a:r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956" y="4398484"/>
            <a:ext cx="57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BB59"/>
                </a:solidFill>
              </a:rPr>
              <a:t>Clay</a:t>
            </a:r>
            <a:endParaRPr lang="en-US" dirty="0">
              <a:solidFill>
                <a:srgbClr val="9BBB59"/>
              </a:solidFill>
            </a:endParaRPr>
          </a:p>
        </p:txBody>
      </p:sp>
      <p:cxnSp>
        <p:nvCxnSpPr>
          <p:cNvPr id="18" name="Straight Connector 17"/>
          <p:cNvCxnSpPr>
            <a:stCxn id="6" idx="7"/>
            <a:endCxn id="14" idx="1"/>
          </p:cNvCxnSpPr>
          <p:nvPr/>
        </p:nvCxnSpPr>
        <p:spPr>
          <a:xfrm flipV="1">
            <a:off x="1352567" y="2934427"/>
            <a:ext cx="2438566" cy="584313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14" idx="3"/>
          </p:cNvCxnSpPr>
          <p:nvPr/>
        </p:nvCxnSpPr>
        <p:spPr>
          <a:xfrm flipH="1" flipV="1">
            <a:off x="5232553" y="2934427"/>
            <a:ext cx="794354" cy="584313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6" idx="1"/>
          </p:cNvCxnSpPr>
          <p:nvPr/>
        </p:nvCxnSpPr>
        <p:spPr>
          <a:xfrm flipV="1">
            <a:off x="1867201" y="4033575"/>
            <a:ext cx="2022229" cy="16879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0"/>
            <a:endCxn id="16" idx="3"/>
          </p:cNvCxnSpPr>
          <p:nvPr/>
        </p:nvCxnSpPr>
        <p:spPr>
          <a:xfrm flipH="1" flipV="1">
            <a:off x="5134257" y="4033575"/>
            <a:ext cx="1638264" cy="16879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17" idx="1"/>
          </p:cNvCxnSpPr>
          <p:nvPr/>
        </p:nvCxnSpPr>
        <p:spPr>
          <a:xfrm>
            <a:off x="2707950" y="4268481"/>
            <a:ext cx="1516006" cy="31466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2"/>
            <a:endCxn id="17" idx="3"/>
          </p:cNvCxnSpPr>
          <p:nvPr/>
        </p:nvCxnSpPr>
        <p:spPr>
          <a:xfrm flipH="1">
            <a:off x="4799730" y="4268481"/>
            <a:ext cx="2168883" cy="31466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7"/>
            <a:endCxn id="15" idx="1"/>
          </p:cNvCxnSpPr>
          <p:nvPr/>
        </p:nvCxnSpPr>
        <p:spPr>
          <a:xfrm flipV="1">
            <a:off x="1726073" y="3484001"/>
            <a:ext cx="2156425" cy="21420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88294" y="1729874"/>
            <a:ext cx="174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CT Image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04760" y="1729874"/>
            <a:ext cx="252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OUTPUT</a:t>
            </a:r>
            <a:r>
              <a:rPr lang="en-US" dirty="0" smtClean="0"/>
              <a:t>: GT Label Image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10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6820" y="5954846"/>
            <a:ext cx="244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SSN 16, Slice 200 shown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96910" y="5601463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Green = target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Red = non-target</a:t>
            </a:r>
          </a:p>
        </p:txBody>
      </p:sp>
    </p:spTree>
    <p:extLst>
      <p:ext uri="{BB962C8B-B14F-4D97-AF65-F5344CB8AC3E}">
        <p14:creationId xmlns:p14="http://schemas.microsoft.com/office/powerpoint/2010/main" val="36682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Labeling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MeVisLab</a:t>
            </a:r>
            <a:r>
              <a:rPr lang="en-US" dirty="0" smtClean="0"/>
              <a:t> often crashes during interpolation step</a:t>
            </a:r>
          </a:p>
          <a:p>
            <a:pPr lvl="1"/>
            <a:r>
              <a:rPr lang="en-US" dirty="0" smtClean="0"/>
              <a:t>SOLUTION: draw more contours for targets that change radically between slices</a:t>
            </a:r>
          </a:p>
          <a:p>
            <a:r>
              <a:rPr lang="en-US" dirty="0" smtClean="0"/>
              <a:t>Thin sheets are difficult to segment</a:t>
            </a:r>
          </a:p>
          <a:p>
            <a:pPr lvl="1"/>
            <a:r>
              <a:rPr lang="en-US" dirty="0" smtClean="0"/>
              <a:t>SOLUTION: reduced P/R specs for thin PT sheets</a:t>
            </a:r>
          </a:p>
          <a:p>
            <a:r>
              <a:rPr lang="en-US" dirty="0" smtClean="0"/>
              <a:t>CT artifacts make segmenting difficult</a:t>
            </a:r>
          </a:p>
          <a:p>
            <a:pPr lvl="1"/>
            <a:r>
              <a:rPr lang="en-US" dirty="0" smtClean="0"/>
              <a:t>SOLUTION: segment target in many slices</a:t>
            </a:r>
            <a:endParaRPr lang="en-US" dirty="0"/>
          </a:p>
          <a:p>
            <a:r>
              <a:rPr lang="en-US" dirty="0" smtClean="0"/>
              <a:t>Time-consuming</a:t>
            </a:r>
          </a:p>
          <a:p>
            <a:pPr lvl="1"/>
            <a:r>
              <a:rPr lang="en-US" dirty="0" smtClean="0"/>
              <a:t>~20-40 minutes per bag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Labeling Issues: Thin Sheets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4" y="2130137"/>
            <a:ext cx="3245164" cy="35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2" y="2126122"/>
            <a:ext cx="3263424" cy="35810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5400000">
            <a:off x="2129484" y="3451723"/>
            <a:ext cx="392186" cy="185608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91133" y="2749761"/>
            <a:ext cx="156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Two ~1.6mm rubber sheets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>
            <a:stCxn id="6" idx="2"/>
            <a:endCxn id="14" idx="1"/>
          </p:cNvCxnSpPr>
          <p:nvPr/>
        </p:nvCxnSpPr>
        <p:spPr>
          <a:xfrm flipV="1">
            <a:off x="2325577" y="3072927"/>
            <a:ext cx="1465556" cy="1110744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6" idx="2"/>
            <a:endCxn id="14" idx="3"/>
          </p:cNvCxnSpPr>
          <p:nvPr/>
        </p:nvCxnSpPr>
        <p:spPr>
          <a:xfrm flipH="1" flipV="1">
            <a:off x="5353924" y="3072927"/>
            <a:ext cx="1738743" cy="1110744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66960" y="1729874"/>
            <a:ext cx="104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 Image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64625" y="1729874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 Label Image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12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6820" y="5954846"/>
            <a:ext cx="244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SSN 12, Slice 166 shown</a:t>
            </a:r>
          </a:p>
        </p:txBody>
      </p:sp>
      <p:sp>
        <p:nvSpPr>
          <p:cNvPr id="36" name="Oval 35"/>
          <p:cNvSpPr/>
          <p:nvPr/>
        </p:nvSpPr>
        <p:spPr>
          <a:xfrm rot="5400000">
            <a:off x="6896574" y="3451723"/>
            <a:ext cx="392186" cy="185608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Scoring Tools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Run ATR</a:t>
            </a:r>
            <a:r>
              <a:rPr lang="en-US" dirty="0"/>
              <a:t>/</a:t>
            </a:r>
            <a:r>
              <a:rPr lang="en-US" dirty="0" err="1"/>
              <a:t>satr</a:t>
            </a:r>
            <a:r>
              <a:rPr lang="en-US" dirty="0"/>
              <a:t> on </a:t>
            </a:r>
            <a:r>
              <a:rPr lang="en-US" dirty="0" smtClean="0"/>
              <a:t>CT </a:t>
            </a:r>
            <a:r>
              <a:rPr lang="en-US" dirty="0"/>
              <a:t>images to produce label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Score label images against GT</a:t>
            </a:r>
          </a:p>
          <a:p>
            <a:pPr lvl="1"/>
            <a:r>
              <a:rPr lang="en-US" dirty="0" smtClean="0"/>
              <a:t>Generate PD/PFA statistics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Software code</a:t>
            </a:r>
          </a:p>
          <a:p>
            <a:pPr lvl="1"/>
            <a:r>
              <a:rPr lang="en-US" dirty="0" smtClean="0"/>
              <a:t>written in C or Bash shell script</a:t>
            </a:r>
          </a:p>
          <a:p>
            <a:pPr lvl="1"/>
            <a:r>
              <a:rPr lang="en-US" dirty="0" smtClean="0"/>
              <a:t>runs on Mac OS X and 32-/64-bit Linux</a:t>
            </a:r>
          </a:p>
          <a:p>
            <a:pPr lvl="1"/>
            <a:r>
              <a:rPr lang="en-US" dirty="0" smtClean="0"/>
              <a:t>available on FTP site</a:t>
            </a:r>
          </a:p>
          <a:p>
            <a:endParaRPr lang="en-US" dirty="0" smtClean="0"/>
          </a:p>
          <a:p>
            <a:r>
              <a:rPr lang="en-US" dirty="0" smtClean="0"/>
              <a:t>Researchers ran code at their respective sites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</a:t>
            </a:r>
            <a:r>
              <a:rPr lang="en-US" dirty="0" smtClean="0"/>
              <a:t>ample </a:t>
            </a:r>
            <a:r>
              <a:rPr lang="en-US" b="1" u="sng" dirty="0" smtClean="0"/>
              <a:t>ATR</a:t>
            </a:r>
            <a:r>
              <a:rPr lang="en-US" dirty="0" smtClean="0"/>
              <a:t> (</a:t>
            </a:r>
            <a:r>
              <a:rPr lang="en-US" dirty="0" err="1" smtClean="0"/>
              <a:t>satr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18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Performs erosion and CCL on CT image</a:t>
            </a:r>
          </a:p>
          <a:p>
            <a:r>
              <a:rPr lang="en-US" dirty="0" smtClean="0"/>
              <a:t>Calculates </a:t>
            </a:r>
            <a:r>
              <a:rPr lang="en-US" dirty="0"/>
              <a:t>the mass of objects and has a classifier based only on mass and </a:t>
            </a:r>
            <a:r>
              <a:rPr lang="en-US" dirty="0" smtClean="0"/>
              <a:t>density</a:t>
            </a:r>
          </a:p>
          <a:p>
            <a:r>
              <a:rPr lang="en-US" dirty="0"/>
              <a:t>Outputs label image and log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Served as basis for ATR code (file </a:t>
            </a:r>
            <a:r>
              <a:rPr lang="en-US" dirty="0" smtClean="0"/>
              <a:t>I/O, log files, etc.)</a:t>
            </a:r>
            <a:endParaRPr lang="en-US" dirty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/>
              <a:t>Code originally written by </a:t>
            </a:r>
            <a:r>
              <a:rPr lang="en-US" dirty="0" err="1"/>
              <a:t>Seemeen</a:t>
            </a:r>
            <a:r>
              <a:rPr lang="en-US" dirty="0"/>
              <a:t> </a:t>
            </a:r>
            <a:r>
              <a:rPr lang="en-US" dirty="0" err="1"/>
              <a:t>Karimi</a:t>
            </a:r>
            <a:r>
              <a:rPr lang="en-US" dirty="0"/>
              <a:t> and modified by Carl Crawford and Franco Rupcich for TO4</a:t>
            </a:r>
          </a:p>
          <a:p>
            <a:pPr lvl="1"/>
            <a:r>
              <a:rPr lang="en-US" dirty="0"/>
              <a:t>Can be used by researchers as basis of their ATR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60742" y="5324179"/>
            <a:ext cx="6222517" cy="724082"/>
            <a:chOff x="1738932" y="5324179"/>
            <a:chExt cx="6222517" cy="724082"/>
          </a:xfrm>
        </p:grpSpPr>
        <p:sp>
          <p:nvSpPr>
            <p:cNvPr id="8" name="Rectangle 7"/>
            <p:cNvSpPr/>
            <p:nvPr/>
          </p:nvSpPr>
          <p:spPr>
            <a:xfrm>
              <a:off x="1738932" y="5324179"/>
              <a:ext cx="1498802" cy="7240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CT/g3d Image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62647" y="5324179"/>
              <a:ext cx="1498802" cy="7240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ATR Label Image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3" idx="6"/>
              <a:endCxn id="9" idx="1"/>
            </p:cNvCxnSpPr>
            <p:nvPr/>
          </p:nvCxnSpPr>
          <p:spPr>
            <a:xfrm flipV="1">
              <a:off x="5648478" y="5686220"/>
              <a:ext cx="81416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  <a:endCxn id="13" idx="2"/>
            </p:cNvCxnSpPr>
            <p:nvPr/>
          </p:nvCxnSpPr>
          <p:spPr>
            <a:xfrm>
              <a:off x="3237734" y="5686220"/>
              <a:ext cx="81417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051904" y="5341315"/>
              <a:ext cx="1596574" cy="689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ATR/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satr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9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gen_pdpfa.sh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3246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Runs </a:t>
            </a:r>
            <a:r>
              <a:rPr lang="en-US" b="1" u="sng" dirty="0" smtClean="0"/>
              <a:t>an ATR/</a:t>
            </a:r>
            <a:r>
              <a:rPr lang="en-US" b="1" u="sng" dirty="0" err="1" smtClean="0"/>
              <a:t>satr</a:t>
            </a:r>
            <a:r>
              <a:rPr lang="en-US" b="1" u="sng" dirty="0" smtClean="0"/>
              <a:t> </a:t>
            </a:r>
            <a:r>
              <a:rPr lang="en-US" dirty="0" smtClean="0"/>
              <a:t>on a set of CT images to produce label images</a:t>
            </a:r>
          </a:p>
          <a:p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Scores the label images</a:t>
            </a:r>
            <a:r>
              <a:rPr lang="en-US" dirty="0"/>
              <a:t> against </a:t>
            </a:r>
            <a:r>
              <a:rPr lang="en-US" dirty="0" smtClean="0"/>
              <a:t>GT</a:t>
            </a:r>
            <a:endParaRPr lang="en-US" i="1" dirty="0" smtClean="0"/>
          </a:p>
          <a:p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Generates </a:t>
            </a:r>
            <a:r>
              <a:rPr lang="en-US" b="1" u="sng" dirty="0" smtClean="0"/>
              <a:t>log files containing PD</a:t>
            </a:r>
            <a:r>
              <a:rPr lang="en-US" b="1" u="sng" dirty="0"/>
              <a:t>/PFA </a:t>
            </a:r>
            <a:r>
              <a:rPr lang="en-US" b="1" u="sng" dirty="0" smtClean="0"/>
              <a:t>statistics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24893" y="3515869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CT/g3d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026744" y="5159465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PD/PFA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cxnSpLocks noChangeAspect="1"/>
            <a:stCxn id="61" idx="6"/>
            <a:endCxn id="9" idx="1"/>
          </p:cNvCxnSpPr>
          <p:nvPr/>
        </p:nvCxnSpPr>
        <p:spPr>
          <a:xfrm>
            <a:off x="5345228" y="5444235"/>
            <a:ext cx="681516" cy="4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1918216" y="5157952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GT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918216" y="5883620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Database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cxnSpLocks noChangeAspect="1"/>
            <a:stCxn id="12" idx="3"/>
            <a:endCxn id="61" idx="2"/>
          </p:cNvCxnSpPr>
          <p:nvPr/>
        </p:nvCxnSpPr>
        <p:spPr>
          <a:xfrm flipV="1">
            <a:off x="3117257" y="5444235"/>
            <a:ext cx="746532" cy="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3" idx="3"/>
            <a:endCxn id="61" idx="4"/>
          </p:cNvCxnSpPr>
          <p:nvPr/>
        </p:nvCxnSpPr>
        <p:spPr>
          <a:xfrm flipV="1">
            <a:off x="3117257" y="5730518"/>
            <a:ext cx="1487252" cy="44273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  <a:stCxn id="8" idx="3"/>
            <a:endCxn id="52" idx="2"/>
          </p:cNvCxnSpPr>
          <p:nvPr/>
        </p:nvCxnSpPr>
        <p:spPr>
          <a:xfrm flipV="1">
            <a:off x="3123934" y="3798149"/>
            <a:ext cx="785098" cy="7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Aspect="1"/>
            <a:stCxn id="52" idx="4"/>
            <a:endCxn id="33" idx="0"/>
          </p:cNvCxnSpPr>
          <p:nvPr/>
        </p:nvCxnSpPr>
        <p:spPr>
          <a:xfrm>
            <a:off x="4604508" y="4084432"/>
            <a:ext cx="1" cy="2163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spect="1"/>
          </p:cNvSpPr>
          <p:nvPr/>
        </p:nvSpPr>
        <p:spPr>
          <a:xfrm>
            <a:off x="4004988" y="4300753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cxnSpLocks noChangeAspect="1"/>
            <a:stCxn id="33" idx="2"/>
            <a:endCxn id="61" idx="0"/>
          </p:cNvCxnSpPr>
          <p:nvPr/>
        </p:nvCxnSpPr>
        <p:spPr>
          <a:xfrm>
            <a:off x="4604509" y="4880019"/>
            <a:ext cx="0" cy="277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9972" y="3132667"/>
            <a:ext cx="1744823" cy="2830285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gen_pdpfa.sh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09032" y="3511866"/>
            <a:ext cx="1390952" cy="5725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ATR/</a:t>
            </a:r>
            <a:r>
              <a:rPr lang="en-US" sz="1400" dirty="0" err="1" smtClean="0">
                <a:solidFill>
                  <a:schemeClr val="tx1"/>
                </a:solidFill>
              </a:rPr>
              <a:t>satr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63789" y="5157952"/>
            <a:ext cx="1481439" cy="5725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Automated Scoring Tools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gen_pdpfa.sh</a:t>
            </a:r>
            <a:r>
              <a:rPr lang="en-US" dirty="0" smtClean="0"/>
              <a:t> Log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pdpfa</a:t>
            </a:r>
            <a:r>
              <a:rPr lang="en-US" dirty="0"/>
              <a:t> </a:t>
            </a:r>
            <a:r>
              <a:rPr lang="en-US" dirty="0" err="1"/>
              <a:t>pds</a:t>
            </a:r>
            <a:r>
              <a:rPr lang="en-US" dirty="0"/>
              <a:t> log file [.</a:t>
            </a:r>
            <a:r>
              <a:rPr lang="en-US" dirty="0" err="1"/>
              <a:t>xls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PD/PFA </a:t>
            </a:r>
            <a:r>
              <a:rPr lang="en-US" dirty="0" smtClean="0"/>
              <a:t>statistics</a:t>
            </a:r>
          </a:p>
          <a:p>
            <a:endParaRPr lang="en-US" dirty="0"/>
          </a:p>
          <a:p>
            <a:r>
              <a:rPr lang="en-US" dirty="0" err="1" smtClean="0"/>
              <a:t>pdpfa</a:t>
            </a:r>
            <a:r>
              <a:rPr lang="en-US" dirty="0" smtClean="0"/>
              <a:t> </a:t>
            </a:r>
            <a:r>
              <a:rPr lang="en-US" dirty="0"/>
              <a:t>summary log file [.txt</a:t>
            </a:r>
            <a:r>
              <a:rPr lang="en-US" dirty="0" smtClean="0"/>
              <a:t>]</a:t>
            </a:r>
          </a:p>
          <a:p>
            <a:pPr marL="914400" lvl="1" indent="-514350"/>
            <a:r>
              <a:rPr lang="en-US" dirty="0" smtClean="0"/>
              <a:t>summary </a:t>
            </a:r>
            <a:r>
              <a:rPr lang="en-US" dirty="0"/>
              <a:t>PD/PFA </a:t>
            </a:r>
            <a:r>
              <a:rPr lang="en-US" dirty="0" smtClean="0"/>
              <a:t>information</a:t>
            </a:r>
          </a:p>
          <a:p>
            <a:pPr marL="914400" lvl="1" indent="-514350"/>
            <a:endParaRPr lang="en-US" dirty="0"/>
          </a:p>
          <a:p>
            <a:r>
              <a:rPr lang="en-US" dirty="0" err="1"/>
              <a:t>pdpfa</a:t>
            </a:r>
            <a:r>
              <a:rPr lang="en-US" dirty="0"/>
              <a:t> detections log file [.</a:t>
            </a:r>
            <a:r>
              <a:rPr lang="en-US" dirty="0" err="1"/>
              <a:t>xls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 indicates </a:t>
            </a:r>
            <a:r>
              <a:rPr lang="en-US" dirty="0"/>
              <a:t>whether each target was detected or </a:t>
            </a:r>
            <a:r>
              <a:rPr lang="en-US" dirty="0" smtClean="0"/>
              <a:t>missed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pdpfa</a:t>
            </a:r>
            <a:r>
              <a:rPr lang="en-US" dirty="0"/>
              <a:t> false alarm log file [.</a:t>
            </a:r>
            <a:r>
              <a:rPr lang="en-US" dirty="0" err="1"/>
              <a:t>xls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 information </a:t>
            </a:r>
            <a:r>
              <a:rPr lang="en-US" dirty="0"/>
              <a:t>for each false alarm produced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427152"/>
            <a:ext cx="3909181" cy="106438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2512" y="1600200"/>
            <a:ext cx="318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file used by researchers to report PD/PFA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57905" y="1934840"/>
            <a:ext cx="73591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File: </a:t>
            </a:r>
            <a:r>
              <a:rPr lang="en-US" dirty="0" err="1" smtClean="0"/>
              <a:t>pdpfa_log_pds.xls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4124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PD info based on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Subtype</a:t>
            </a:r>
          </a:p>
          <a:p>
            <a:pPr lvl="1"/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LOD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PFA info</a:t>
            </a:r>
          </a:p>
          <a:p>
            <a:pPr lvl="1"/>
            <a:r>
              <a:rPr lang="en-US" dirty="0" smtClean="0"/>
              <a:t>PFA</a:t>
            </a:r>
          </a:p>
          <a:p>
            <a:pPr lvl="1"/>
            <a:r>
              <a:rPr lang="en-US" dirty="0" smtClean="0"/>
              <a:t>Average number false alarms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0529-38D4-7047-9364-83B50B680E94}" type="datetime1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pdpfa_log_p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42" y="1391188"/>
            <a:ext cx="3967430" cy="53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5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Specifications documents (available on FTP site)</a:t>
            </a:r>
          </a:p>
          <a:p>
            <a:pPr lvl="1"/>
            <a:r>
              <a:rPr lang="en-US" dirty="0" smtClean="0"/>
              <a:t>Top-Level Spec - high-level specs for TO4 project</a:t>
            </a:r>
          </a:p>
          <a:p>
            <a:pPr lvl="1"/>
            <a:r>
              <a:rPr lang="en-US" dirty="0" smtClean="0"/>
              <a:t>SW Tools spec - detailed specs for each SW tool</a:t>
            </a:r>
          </a:p>
          <a:p>
            <a:pPr lvl="1"/>
            <a:r>
              <a:rPr lang="en-US" dirty="0" smtClean="0"/>
              <a:t>Level-of-difficulty – specs for LOD classifications (Low, High)</a:t>
            </a:r>
          </a:p>
          <a:p>
            <a:r>
              <a:rPr lang="en-US" dirty="0" smtClean="0"/>
              <a:t>LOD Assignments</a:t>
            </a:r>
          </a:p>
          <a:p>
            <a:pPr lvl="1"/>
            <a:r>
              <a:rPr lang="en-US" dirty="0" smtClean="0"/>
              <a:t>Worked </a:t>
            </a:r>
            <a:r>
              <a:rPr lang="en-US" dirty="0"/>
              <a:t>with Stephen </a:t>
            </a:r>
            <a:r>
              <a:rPr lang="en-US" dirty="0" err="1" smtClean="0"/>
              <a:t>Skrzypkowiak</a:t>
            </a:r>
            <a:r>
              <a:rPr lang="en-US" dirty="0" smtClean="0"/>
              <a:t> to verify all LOD assignments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tver</a:t>
            </a:r>
            <a:endParaRPr lang="en-US" dirty="0" smtClean="0"/>
          </a:p>
          <a:p>
            <a:pPr lvl="1"/>
            <a:r>
              <a:rPr lang="en-US" dirty="0" smtClean="0"/>
              <a:t>Program to verify integrity of GT labels against database</a:t>
            </a:r>
          </a:p>
          <a:p>
            <a:r>
              <a:rPr lang="en-US" dirty="0" smtClean="0"/>
              <a:t>g3d test images</a:t>
            </a:r>
          </a:p>
          <a:p>
            <a:pPr lvl="1"/>
            <a:r>
              <a:rPr lang="en-US" dirty="0"/>
              <a:t>Two test images and corresponding GT label images are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More can be created upon request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Scanning and Database creation</a:t>
            </a:r>
          </a:p>
          <a:p>
            <a:pPr lvl="1"/>
            <a:r>
              <a:rPr lang="en-US" dirty="0" smtClean="0"/>
              <a:t>Record as much information during scan-time as possible</a:t>
            </a:r>
          </a:p>
          <a:p>
            <a:pPr lvl="1"/>
            <a:r>
              <a:rPr lang="en-US" dirty="0" smtClean="0"/>
              <a:t>Revise data collection procedure based on “Lessons Learned” from collecting and using sample data first</a:t>
            </a:r>
          </a:p>
          <a:p>
            <a:pPr lvl="1"/>
            <a:endParaRPr lang="en-US" dirty="0"/>
          </a:p>
          <a:p>
            <a:r>
              <a:rPr lang="en-US" dirty="0" smtClean="0"/>
              <a:t>Precisely defining requirements up-front saves time later</a:t>
            </a:r>
          </a:p>
          <a:p>
            <a:pPr lvl="1"/>
            <a:r>
              <a:rPr lang="en-US" dirty="0" smtClean="0"/>
              <a:t>Changing GT labels</a:t>
            </a:r>
          </a:p>
          <a:p>
            <a:pPr lvl="1"/>
            <a:r>
              <a:rPr lang="en-US" dirty="0" smtClean="0"/>
              <a:t>Changing code</a:t>
            </a:r>
          </a:p>
          <a:p>
            <a:pPr lvl="1"/>
            <a:r>
              <a:rPr lang="en-US" dirty="0" smtClean="0"/>
              <a:t>Object philosophy</a:t>
            </a:r>
          </a:p>
          <a:p>
            <a:pPr lvl="1"/>
            <a:endParaRPr lang="en-US" dirty="0"/>
          </a:p>
          <a:p>
            <a:r>
              <a:rPr lang="en-US" dirty="0" smtClean="0"/>
              <a:t>GT labeling</a:t>
            </a:r>
          </a:p>
          <a:p>
            <a:pPr lvl="1"/>
            <a:r>
              <a:rPr lang="en-US" dirty="0" smtClean="0"/>
              <a:t>Could be small project in and of itself</a:t>
            </a:r>
          </a:p>
          <a:p>
            <a:pPr lvl="1"/>
            <a:r>
              <a:rPr lang="en-US" dirty="0" smtClean="0"/>
              <a:t>Future consideration: create GUI using ITK/VTK C++ tools with image processing modules catered specifically toward future TO projects...?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</a:t>
            </a:fld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22243" y="1796051"/>
            <a:ext cx="2156790" cy="318306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GT Labeling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43772" y="5082485"/>
            <a:ext cx="2149222" cy="13133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TO4 Database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545078" y="1807702"/>
            <a:ext cx="1744823" cy="3193143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gen_pdpfa.sh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564331" y="418344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PD/PFA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 noChangeAspect="1"/>
            <a:stCxn id="97" idx="6"/>
            <a:endCxn id="12" idx="1"/>
          </p:cNvCxnSpPr>
          <p:nvPr/>
        </p:nvCxnSpPr>
        <p:spPr>
          <a:xfrm flipV="1">
            <a:off x="4181692" y="4473081"/>
            <a:ext cx="1382639" cy="3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37" idx="3"/>
            <a:endCxn id="97" idx="4"/>
          </p:cNvCxnSpPr>
          <p:nvPr/>
        </p:nvCxnSpPr>
        <p:spPr>
          <a:xfrm flipV="1">
            <a:off x="1902078" y="4772728"/>
            <a:ext cx="1553900" cy="9635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718862" y="2232879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CT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718862" y="4191831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GT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703037" y="5446647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Database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stCxn id="37" idx="1"/>
            <a:endCxn id="57" idx="2"/>
          </p:cNvCxnSpPr>
          <p:nvPr/>
        </p:nvCxnSpPr>
        <p:spPr>
          <a:xfrm rot="10800000">
            <a:off x="592669" y="3517482"/>
            <a:ext cx="110369" cy="2218799"/>
          </a:xfrm>
          <a:prstGeom prst="bentConnector3">
            <a:avLst>
              <a:gd name="adj1" fmla="val 30712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1" idx="2"/>
            <a:endCxn id="57" idx="0"/>
          </p:cNvCxnSpPr>
          <p:nvPr/>
        </p:nvCxnSpPr>
        <p:spPr>
          <a:xfrm flipH="1">
            <a:off x="1318382" y="2812145"/>
            <a:ext cx="1" cy="409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4"/>
            <a:endCxn id="36" idx="0"/>
          </p:cNvCxnSpPr>
          <p:nvPr/>
        </p:nvCxnSpPr>
        <p:spPr>
          <a:xfrm>
            <a:off x="1318382" y="3813653"/>
            <a:ext cx="1" cy="378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26702" y="3809528"/>
            <a:ext cx="3350536" cy="116958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Automated Standardized Reporting</a:t>
            </a:r>
            <a:endParaRPr lang="en-US" sz="1600" b="1" u="sng" dirty="0">
              <a:solidFill>
                <a:srgbClr val="000000"/>
              </a:solidFill>
            </a:endParaRPr>
          </a:p>
        </p:txBody>
      </p:sp>
      <p:cxnSp>
        <p:nvCxnSpPr>
          <p:cNvPr id="65" name="Straight Arrow Connector 64"/>
          <p:cNvCxnSpPr>
            <a:cxnSpLocks noChangeAspect="1"/>
            <a:stCxn id="36" idx="3"/>
            <a:endCxn id="97" idx="2"/>
          </p:cNvCxnSpPr>
          <p:nvPr/>
        </p:nvCxnSpPr>
        <p:spPr>
          <a:xfrm flipV="1">
            <a:off x="1917903" y="4476556"/>
            <a:ext cx="812361" cy="4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  <a:stCxn id="102" idx="4"/>
            <a:endCxn id="45" idx="0"/>
          </p:cNvCxnSpPr>
          <p:nvPr/>
        </p:nvCxnSpPr>
        <p:spPr>
          <a:xfrm>
            <a:off x="3455978" y="2818684"/>
            <a:ext cx="1" cy="402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  <a:stCxn id="11" idx="3"/>
            <a:endCxn id="102" idx="2"/>
          </p:cNvCxnSpPr>
          <p:nvPr/>
        </p:nvCxnSpPr>
        <p:spPr>
          <a:xfrm>
            <a:off x="1917903" y="2522512"/>
            <a:ext cx="8123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6702" y="1769046"/>
            <a:ext cx="4370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Tools make </a:t>
            </a:r>
            <a:r>
              <a:rPr lang="en-US" dirty="0"/>
              <a:t>ATR development </a:t>
            </a:r>
            <a:r>
              <a:rPr lang="en-US" dirty="0" smtClean="0"/>
              <a:t>easier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Database, ground truth, and software tools available in the public domain and can be leveraged for future </a:t>
            </a:r>
            <a:r>
              <a:rPr lang="en-US" dirty="0" smtClean="0"/>
              <a:t>projects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Everything available on FTP site</a:t>
            </a:r>
            <a:endParaRPr lang="en-US" dirty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4600" y="1161371"/>
            <a:ext cx="393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 </a:t>
            </a:r>
            <a:r>
              <a:rPr lang="en-US" sz="3600" dirty="0" smtClean="0"/>
              <a:t>What?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4585549" y="1161371"/>
            <a:ext cx="393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Who Cares?</a:t>
            </a:r>
            <a:endParaRPr lang="en-US" sz="3600" dirty="0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2856458" y="322130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cxnSpLocks noChangeAspect="1"/>
            <a:stCxn id="45" idx="2"/>
            <a:endCxn id="97" idx="0"/>
          </p:cNvCxnSpPr>
          <p:nvPr/>
        </p:nvCxnSpPr>
        <p:spPr>
          <a:xfrm flipH="1">
            <a:off x="3455978" y="3800574"/>
            <a:ext cx="1" cy="3798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92668" y="3221308"/>
            <a:ext cx="1451428" cy="592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MeVisLab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30264" y="4180383"/>
            <a:ext cx="1451428" cy="592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Automated Scoring Tools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30264" y="2226339"/>
            <a:ext cx="1451428" cy="592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ATR/</a:t>
            </a:r>
            <a:r>
              <a:rPr lang="en-US" sz="1400" dirty="0" err="1" smtClean="0">
                <a:solidFill>
                  <a:schemeClr val="tx1"/>
                </a:solidFill>
              </a:rPr>
              <a:t>satr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129898" y="5729658"/>
            <a:ext cx="1390952" cy="5725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Software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>
            <a:spLocks noChangeAspect="1"/>
          </p:cNvSpPr>
          <p:nvPr/>
        </p:nvSpPr>
        <p:spPr>
          <a:xfrm>
            <a:off x="5802086" y="572965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3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Database, GT labeling program, and automated scoring tools may be useful for future DHS and TSA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AT2</a:t>
            </a:r>
          </a:p>
          <a:p>
            <a:pPr lvl="1"/>
            <a:r>
              <a:rPr lang="en-US" dirty="0" smtClean="0"/>
              <a:t>AIT</a:t>
            </a:r>
          </a:p>
          <a:p>
            <a:pPr lvl="1"/>
            <a:r>
              <a:rPr lang="en-US" dirty="0" smtClean="0"/>
              <a:t>Cargo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/>
              <a:t>image that indicates if a pixel in a CT image corresponds to a </a:t>
            </a:r>
            <a:r>
              <a:rPr lang="en-US" dirty="0" smtClean="0"/>
              <a:t>target</a:t>
            </a:r>
          </a:p>
          <a:p>
            <a:endParaRPr lang="en-US" dirty="0"/>
          </a:p>
          <a:p>
            <a:r>
              <a:rPr lang="en-US" dirty="0" smtClean="0"/>
              <a:t>Output from</a:t>
            </a:r>
          </a:p>
          <a:p>
            <a:pPr lvl="1"/>
            <a:r>
              <a:rPr lang="en-US" dirty="0" smtClean="0"/>
              <a:t> Ground Truth generating program (Ground Truth Label Image</a:t>
            </a:r>
          </a:p>
          <a:p>
            <a:pPr lvl="1"/>
            <a:r>
              <a:rPr lang="en-US" dirty="0" smtClean="0"/>
              <a:t> ATR program (Label Image)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Precision </a:t>
            </a:r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fraction of a label declared by an ATR that overlaps with a target as declared by in the ground truth label </a:t>
            </a:r>
            <a:r>
              <a:rPr lang="en-US" dirty="0" smtClean="0"/>
              <a:t>image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Recall</a:t>
            </a:r>
          </a:p>
          <a:p>
            <a:pPr marL="400050" lvl="1" indent="0">
              <a:buNone/>
            </a:pPr>
            <a:r>
              <a:rPr lang="en-US" dirty="0"/>
              <a:t>The fraction of a target, as declared in the ground truth label image, that overlaps with a label detected by an ATR 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Detection, Miss, and False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u="sng" dirty="0">
                <a:solidFill>
                  <a:schemeClr val="accent3"/>
                </a:solidFill>
              </a:rPr>
              <a:t>detection</a:t>
            </a:r>
            <a:r>
              <a:rPr lang="en-US" dirty="0"/>
              <a:t> occurs when an alarm declared by an ATR matches the ground-truth for a target. The term match is defined in terms of recall, R, and precision, </a:t>
            </a:r>
            <a:r>
              <a:rPr lang="en-US" dirty="0" smtClean="0"/>
              <a:t>P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u="sng" dirty="0">
                <a:solidFill>
                  <a:schemeClr val="accent2"/>
                </a:solidFill>
              </a:rPr>
              <a:t>false alarm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occurs when an ATR creates a label that does not match the requirements for a </a:t>
            </a:r>
            <a:r>
              <a:rPr lang="en-US" dirty="0" smtClean="0"/>
              <a:t>detection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b="1" u="sng" dirty="0">
                <a:solidFill>
                  <a:srgbClr val="C0504D"/>
                </a:solidFill>
              </a:rPr>
              <a:t>miss</a:t>
            </a:r>
            <a:r>
              <a:rPr lang="en-US" dirty="0"/>
              <a:t> occurs when an ATR produces no label that satisfies the precision and recall specifications for a target in the ground truth label image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detection that occurs for the values of precision and </a:t>
            </a:r>
            <a:r>
              <a:rPr lang="en-US" dirty="0" smtClean="0"/>
              <a:t>recall multiplied </a:t>
            </a:r>
            <a:r>
              <a:rPr lang="en-US" dirty="0"/>
              <a:t>by the factor, </a:t>
            </a:r>
            <a:r>
              <a:rPr lang="en-US" i="1" dirty="0" smtClean="0"/>
              <a:t>alpha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default value of alpha is 0.0.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implies that </a:t>
            </a:r>
            <a:r>
              <a:rPr lang="en-US" b="1" u="sng" dirty="0">
                <a:solidFill>
                  <a:srgbClr val="3366FF"/>
                </a:solidFill>
              </a:rPr>
              <a:t>an ATR label that intersects a GT label by at least one pixel </a:t>
            </a:r>
            <a:r>
              <a:rPr lang="en-US" b="1" u="sng" dirty="0" smtClean="0">
                <a:solidFill>
                  <a:srgbClr val="3366FF"/>
                </a:solidFill>
              </a:rPr>
              <a:t>meets the requirement for an </a:t>
            </a:r>
            <a:r>
              <a:rPr lang="en-US" b="1" u="sng" dirty="0">
                <a:solidFill>
                  <a:srgbClr val="3366FF"/>
                </a:solidFill>
              </a:rPr>
              <a:t>incomplete detection</a:t>
            </a:r>
            <a:r>
              <a:rPr lang="en-US" dirty="0">
                <a:solidFill>
                  <a:srgbClr val="3366FF"/>
                </a:solidFill>
              </a:rPr>
              <a:t>.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dirty="0"/>
              <a:t>an ATR label meets the requirements for a detection for a GT label, then it will not be counted as an incomplete detection for that GT label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the following: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Incomplete </a:t>
            </a:r>
            <a:r>
              <a:rPr lang="en-US" dirty="0">
                <a:solidFill>
                  <a:srgbClr val="FF0000"/>
                </a:solidFill>
              </a:rPr>
              <a:t>detections </a:t>
            </a:r>
            <a:r>
              <a:rPr lang="en-US" b="1" i="1" u="sng" dirty="0">
                <a:solidFill>
                  <a:srgbClr val="FF0000"/>
                </a:solidFill>
              </a:rPr>
              <a:t>do not </a:t>
            </a:r>
            <a:r>
              <a:rPr lang="en-US" dirty="0">
                <a:solidFill>
                  <a:srgbClr val="FF0000"/>
                </a:solidFill>
              </a:rPr>
              <a:t>count as a detection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Incomplete </a:t>
            </a:r>
            <a:r>
              <a:rPr lang="en-US" dirty="0">
                <a:solidFill>
                  <a:srgbClr val="FF0000"/>
                </a:solidFill>
              </a:rPr>
              <a:t>detections </a:t>
            </a:r>
            <a:r>
              <a:rPr lang="en-US" b="1" i="1" u="sng" dirty="0">
                <a:solidFill>
                  <a:srgbClr val="FF0000"/>
                </a:solidFill>
              </a:rPr>
              <a:t>do</a:t>
            </a:r>
            <a:r>
              <a:rPr lang="en-US" dirty="0">
                <a:solidFill>
                  <a:srgbClr val="FF0000"/>
                </a:solidFill>
              </a:rPr>
              <a:t> count as false </a:t>
            </a:r>
            <a:r>
              <a:rPr lang="en-US" dirty="0" smtClean="0">
                <a:solidFill>
                  <a:srgbClr val="FF0000"/>
                </a:solidFill>
              </a:rPr>
              <a:t>alarms</a:t>
            </a:r>
          </a:p>
          <a:p>
            <a:endParaRPr lang="en-US" dirty="0" smtClean="0"/>
          </a:p>
          <a:p>
            <a:r>
              <a:rPr lang="en-US" dirty="0" smtClean="0"/>
              <a:t>ATR </a:t>
            </a:r>
            <a:r>
              <a:rPr lang="en-US" dirty="0"/>
              <a:t>labels that generate </a:t>
            </a:r>
            <a:r>
              <a:rPr lang="en-US" dirty="0" smtClean="0"/>
              <a:t>incomplete detections </a:t>
            </a:r>
            <a:r>
              <a:rPr lang="en-US" dirty="0"/>
              <a:t>can be found under the “False Alarms” section of the </a:t>
            </a:r>
            <a:r>
              <a:rPr lang="en-US" i="1" dirty="0" err="1"/>
              <a:t>dder</a:t>
            </a:r>
            <a:r>
              <a:rPr lang="en-US" dirty="0"/>
              <a:t> Summary Log File, as well as in the </a:t>
            </a:r>
            <a:r>
              <a:rPr lang="en-US" i="1" dirty="0" err="1"/>
              <a:t>dder</a:t>
            </a:r>
            <a:r>
              <a:rPr lang="en-US" dirty="0"/>
              <a:t> False Alarms Log </a:t>
            </a:r>
            <a:r>
              <a:rPr lang="en-US" dirty="0" smtClean="0"/>
              <a:t>File.</a:t>
            </a:r>
          </a:p>
          <a:p>
            <a:pPr lvl="1"/>
            <a:r>
              <a:rPr lang="en-US" dirty="0" smtClean="0"/>
              <a:t>Any false alarms that have “intersecting GT labels” reported are incomplete detections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to help identify ATR labels that overlap GT labels but do not fully meet precision/recall specs for a detection</a:t>
            </a:r>
          </a:p>
          <a:p>
            <a:endParaRPr lang="en-US" dirty="0"/>
          </a:p>
          <a:p>
            <a:r>
              <a:rPr lang="en-US" dirty="0" smtClean="0"/>
              <a:t>May lead to clues to help increase PD or decrease PFA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TO4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877"/>
            <a:ext cx="8229600" cy="45758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Excel workbook containing information about all objects and SSNs for the TO4 project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/eng_research_TO4/database/</a:t>
            </a:r>
            <a:r>
              <a:rPr lang="en-US" b="1" dirty="0" smtClean="0">
                <a:solidFill>
                  <a:srgbClr val="0000FF"/>
                </a:solidFill>
              </a:rPr>
              <a:t>to4 database v30.xlsx</a:t>
            </a:r>
          </a:p>
          <a:p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b="1" u="sng" dirty="0" smtClean="0"/>
              <a:t>Object Database</a:t>
            </a:r>
            <a:r>
              <a:rPr lang="en-US" dirty="0" smtClean="0"/>
              <a:t>  -- “objects” sheet in the Excel file</a:t>
            </a:r>
          </a:p>
          <a:p>
            <a:endParaRPr lang="en-US" dirty="0" smtClean="0"/>
          </a:p>
          <a:p>
            <a:r>
              <a:rPr lang="en-US" b="1" u="sng" dirty="0" smtClean="0"/>
              <a:t>Packing Database</a:t>
            </a:r>
            <a:r>
              <a:rPr lang="en-US" dirty="0" smtClean="0"/>
              <a:t> -- “Packing” sheet in the Excel file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Height Database</a:t>
            </a:r>
            <a:r>
              <a:rPr lang="en-US" dirty="0" smtClean="0"/>
              <a:t> -- “Scan info” sheet in the Excel file</a:t>
            </a:r>
          </a:p>
          <a:p>
            <a:endParaRPr lang="en-US" dirty="0"/>
          </a:p>
          <a:p>
            <a:r>
              <a:rPr lang="en-US" b="1" u="sng" dirty="0" smtClean="0"/>
              <a:t>SSN Filtering</a:t>
            </a:r>
            <a:r>
              <a:rPr lang="en-US" dirty="0" smtClean="0"/>
              <a:t> -- “SSN Filter” sheet in the Excel file</a:t>
            </a:r>
          </a:p>
          <a:p>
            <a:pPr lvl="1"/>
            <a:r>
              <a:rPr lang="en-US" dirty="0" smtClean="0"/>
              <a:t>Allows filtering of SSNs based on contents</a:t>
            </a:r>
          </a:p>
          <a:p>
            <a:pPr lvl="2"/>
            <a:r>
              <a:rPr lang="en-US" dirty="0" smtClean="0"/>
              <a:t>Type</a:t>
            </a:r>
          </a:p>
          <a:p>
            <a:pPr lvl="2"/>
            <a:r>
              <a:rPr lang="en-US" dirty="0" smtClean="0"/>
              <a:t>Sub-type</a:t>
            </a:r>
          </a:p>
          <a:p>
            <a:pPr lvl="2"/>
            <a:r>
              <a:rPr lang="en-US" dirty="0" smtClean="0"/>
              <a:t>Form</a:t>
            </a:r>
          </a:p>
          <a:p>
            <a:pPr lvl="2"/>
            <a:r>
              <a:rPr lang="en-US" dirty="0" smtClean="0"/>
              <a:t>LOD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FD9-5658-A140-8287-BF519178BFD4}" type="datetime1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8501" y="4779414"/>
            <a:ext cx="31654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b="1" u="sng" dirty="0" smtClean="0"/>
              <a:t>NOTE</a:t>
            </a:r>
          </a:p>
          <a:p>
            <a:pPr marL="0" lvl="1"/>
            <a:r>
              <a:rPr lang="en-US" sz="1200" dirty="0" err="1" smtClean="0"/>
              <a:t>satr</a:t>
            </a:r>
            <a:r>
              <a:rPr lang="en-US" sz="1200" dirty="0" smtClean="0"/>
              <a:t>, </a:t>
            </a:r>
            <a:r>
              <a:rPr lang="en-US" sz="1200" dirty="0" err="1" smtClean="0"/>
              <a:t>dder</a:t>
            </a:r>
            <a:r>
              <a:rPr lang="en-US" sz="1200" dirty="0" smtClean="0"/>
              <a:t>, and </a:t>
            </a:r>
            <a:r>
              <a:rPr lang="en-US" sz="1200" dirty="0" err="1" smtClean="0"/>
              <a:t>pdpfa</a:t>
            </a:r>
            <a:r>
              <a:rPr lang="en-US" sz="1200" dirty="0" smtClean="0"/>
              <a:t> use .</a:t>
            </a:r>
            <a:r>
              <a:rPr lang="en-US" sz="1200" dirty="0" err="1" smtClean="0"/>
              <a:t>csv</a:t>
            </a:r>
            <a:r>
              <a:rPr lang="en-US" sz="1200" dirty="0" smtClean="0"/>
              <a:t> versions of these databases, which are version controlled and bundled with each release of the tools</a:t>
            </a:r>
          </a:p>
          <a:p>
            <a:pPr marL="0" lvl="1"/>
            <a:endParaRPr lang="en-US" sz="1200" dirty="0"/>
          </a:p>
          <a:p>
            <a:pPr marL="0" lvl="1"/>
            <a:r>
              <a:rPr lang="en-US" sz="1200" b="1" u="sng" dirty="0" smtClean="0"/>
              <a:t>NOTE</a:t>
            </a:r>
          </a:p>
          <a:p>
            <a:pPr marL="0" lvl="1"/>
            <a:r>
              <a:rPr lang="en-US" sz="1200" dirty="0" smtClean="0"/>
              <a:t>The height database is used only by </a:t>
            </a:r>
            <a:r>
              <a:rPr lang="en-US" sz="1200" dirty="0" err="1" smtClean="0"/>
              <a:t>satr</a:t>
            </a:r>
            <a:r>
              <a:rPr lang="en-US" sz="1200" dirty="0" smtClean="0"/>
              <a:t> to zero out the patient table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260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279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Contains height of patient table for each SSN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 descr="Height Datab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07" y="2312206"/>
            <a:ext cx="1767186" cy="4053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965" y="3231141"/>
            <a:ext cx="26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by </a:t>
            </a:r>
            <a:r>
              <a:rPr lang="en-US" dirty="0" err="1" smtClean="0"/>
              <a:t>satr</a:t>
            </a:r>
            <a:r>
              <a:rPr lang="en-US" dirty="0" smtClean="0"/>
              <a:t> to zero out patient table in  CT image to avoid false alarms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Education (Marquette University, Milwaukee, WI)</a:t>
            </a:r>
          </a:p>
          <a:p>
            <a:pPr lvl="1"/>
            <a:r>
              <a:rPr lang="en-US" dirty="0" smtClean="0"/>
              <a:t>PhD, Biomedical Engineering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</a:t>
            </a:r>
          </a:p>
          <a:p>
            <a:pPr lvl="1"/>
            <a:r>
              <a:rPr lang="en-US" dirty="0" smtClean="0"/>
              <a:t>Radiation dose reduction in medical CT </a:t>
            </a:r>
          </a:p>
          <a:p>
            <a:pPr lvl="1"/>
            <a:r>
              <a:rPr lang="en-US" dirty="0" smtClean="0"/>
              <a:t>Objective image quality metrics</a:t>
            </a:r>
          </a:p>
          <a:p>
            <a:pPr lvl="1"/>
            <a:r>
              <a:rPr lang="en-US" dirty="0" smtClean="0"/>
              <a:t>Energy-resolved 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Career</a:t>
            </a:r>
          </a:p>
          <a:p>
            <a:pPr lvl="1"/>
            <a:r>
              <a:rPr lang="en-US" dirty="0" smtClean="0"/>
              <a:t>Lead CT Systems Engineer at GE Healthcare (Waukesha, WI)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 Tools &amp; Ground Truth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0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TO4 Database: SSN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596"/>
            <a:ext cx="8229600" cy="1288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Find SSNs that contain specified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# targets/pseudo-targets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# targets/pseudo-targets of certain sub-type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# targets/pseudo-targets of certain form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# targets/pseudo-targets of certain LOD</a:t>
            </a:r>
          </a:p>
          <a:p>
            <a:pPr lvl="1"/>
            <a:r>
              <a:rPr lang="en-US" dirty="0" smtClean="0"/>
              <a:t>Any combination of the above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515C-C157-C947-B2F9-9975C410AFD2}" type="datetime1">
              <a:rPr lang="en-US" smtClean="0"/>
              <a:t>11/2/14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SSN Filter Sub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" y="5221231"/>
            <a:ext cx="8845190" cy="1500244"/>
          </a:xfrm>
          <a:prstGeom prst="rect">
            <a:avLst/>
          </a:prstGeom>
        </p:spPr>
      </p:pic>
      <p:pic>
        <p:nvPicPr>
          <p:cNvPr id="9" name="Picture 8" descr="SSN Filter For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" y="3821058"/>
            <a:ext cx="5388664" cy="1328240"/>
          </a:xfrm>
          <a:prstGeom prst="rect">
            <a:avLst/>
          </a:prstGeom>
        </p:spPr>
      </p:pic>
      <p:pic>
        <p:nvPicPr>
          <p:cNvPr id="10" name="Picture 9" descr="SSN Filter LO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" y="2464904"/>
            <a:ext cx="3799391" cy="1282045"/>
          </a:xfrm>
          <a:prstGeom prst="rect">
            <a:avLst/>
          </a:prstGeom>
        </p:spPr>
      </p:pic>
      <p:pic>
        <p:nvPicPr>
          <p:cNvPr id="11" name="Picture 10" descr="SSN Filter Ty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87" y="3820131"/>
            <a:ext cx="2878714" cy="13291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95484" y="2361954"/>
            <a:ext cx="5045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be used to help create desired subsets of SSNs, for example: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SSNs with &gt; 0 pseudo-targets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SSNs with &gt; 0 targets/</a:t>
            </a:r>
            <a:r>
              <a:rPr lang="en-US" sz="1600" dirty="0" err="1" smtClean="0"/>
              <a:t>pt</a:t>
            </a:r>
            <a:r>
              <a:rPr lang="en-US" sz="1600" dirty="0" smtClean="0"/>
              <a:t> with high LOD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SSNs with &gt; 0 rubber sheet targets with high LOD</a:t>
            </a:r>
          </a:p>
        </p:txBody>
      </p:sp>
    </p:spTree>
    <p:extLst>
      <p:ext uri="{BB962C8B-B14F-4D97-AF65-F5344CB8AC3E}">
        <p14:creationId xmlns:p14="http://schemas.microsoft.com/office/powerpoint/2010/main" val="852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Diagrams: ATR/</a:t>
            </a:r>
            <a:r>
              <a:rPr lang="en-US" dirty="0" err="1" smtClean="0"/>
              <a:t>satr</a:t>
            </a:r>
            <a:r>
              <a:rPr lang="en-US" dirty="0" smtClean="0"/>
              <a:t>, </a:t>
            </a:r>
            <a:r>
              <a:rPr lang="en-US" dirty="0" err="1" smtClean="0"/>
              <a:t>dder</a:t>
            </a:r>
            <a:r>
              <a:rPr lang="en-US" dirty="0" smtClean="0"/>
              <a:t>, </a:t>
            </a:r>
            <a:r>
              <a:rPr lang="en-US" dirty="0" err="1" smtClean="0"/>
              <a:t>pdpfa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31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53425" y="1454984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CT/g3d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525752" y="1459962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664111" y="1459962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ATR/</a:t>
            </a:r>
            <a:r>
              <a:rPr lang="en-US" sz="1400" dirty="0" err="1" smtClean="0">
                <a:solidFill>
                  <a:schemeClr val="tx1"/>
                </a:solidFill>
              </a:rPr>
              <a:t>satr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 noChangeAspect="1"/>
            <a:stCxn id="16" idx="3"/>
            <a:endCxn id="15" idx="1"/>
          </p:cNvCxnSpPr>
          <p:nvPr/>
        </p:nvCxnSpPr>
        <p:spPr>
          <a:xfrm>
            <a:off x="3863152" y="1749595"/>
            <a:ext cx="6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  <a:stCxn id="11" idx="3"/>
            <a:endCxn id="16" idx="1"/>
          </p:cNvCxnSpPr>
          <p:nvPr/>
        </p:nvCxnSpPr>
        <p:spPr>
          <a:xfrm>
            <a:off x="1852466" y="1744617"/>
            <a:ext cx="811645" cy="4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653425" y="4937660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Dder</a:t>
            </a:r>
            <a:r>
              <a:rPr lang="en-US" sz="1400" dirty="0" smtClean="0">
                <a:solidFill>
                  <a:schemeClr val="tx1"/>
                </a:solidFill>
              </a:rPr>
              <a:t>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525752" y="5279880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pdpfa</a:t>
            </a:r>
            <a:r>
              <a:rPr lang="en-US" sz="1400" dirty="0" smtClean="0">
                <a:solidFill>
                  <a:schemeClr val="tx1"/>
                </a:solidFill>
              </a:rPr>
              <a:t>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2664111" y="5279880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pdpfa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 noChangeAspect="1"/>
            <a:stCxn id="13" idx="3"/>
            <a:endCxn id="12" idx="1"/>
          </p:cNvCxnSpPr>
          <p:nvPr/>
        </p:nvCxnSpPr>
        <p:spPr>
          <a:xfrm>
            <a:off x="3863152" y="5569513"/>
            <a:ext cx="6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spect="1"/>
          </p:cNvSpPr>
          <p:nvPr/>
        </p:nvSpPr>
        <p:spPr>
          <a:xfrm>
            <a:off x="653425" y="572792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Database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7" idx="3"/>
            <a:endCxn id="13" idx="1"/>
          </p:cNvCxnSpPr>
          <p:nvPr/>
        </p:nvCxnSpPr>
        <p:spPr>
          <a:xfrm>
            <a:off x="1852466" y="5227293"/>
            <a:ext cx="811645" cy="34222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0" idx="3"/>
            <a:endCxn id="13" idx="1"/>
          </p:cNvCxnSpPr>
          <p:nvPr/>
        </p:nvCxnSpPr>
        <p:spPr>
          <a:xfrm flipV="1">
            <a:off x="1852466" y="5569513"/>
            <a:ext cx="811645" cy="44804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spect="1"/>
          </p:cNvSpPr>
          <p:nvPr/>
        </p:nvSpPr>
        <p:spPr>
          <a:xfrm>
            <a:off x="653425" y="247474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4525752" y="3216103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dder</a:t>
            </a:r>
            <a:r>
              <a:rPr lang="en-US" sz="1400" dirty="0" smtClean="0">
                <a:solidFill>
                  <a:schemeClr val="tx1"/>
                </a:solidFill>
              </a:rPr>
              <a:t>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2664111" y="3216103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dder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cxnSpLocks noChangeAspect="1"/>
            <a:stCxn id="34" idx="3"/>
            <a:endCxn id="33" idx="1"/>
          </p:cNvCxnSpPr>
          <p:nvPr/>
        </p:nvCxnSpPr>
        <p:spPr>
          <a:xfrm>
            <a:off x="3863152" y="3505736"/>
            <a:ext cx="6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653425" y="3216103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GT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653425" y="3978621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Database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6" idx="3"/>
            <a:endCxn id="34" idx="1"/>
          </p:cNvCxnSpPr>
          <p:nvPr/>
        </p:nvCxnSpPr>
        <p:spPr>
          <a:xfrm>
            <a:off x="1852466" y="3505736"/>
            <a:ext cx="811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2" idx="3"/>
            <a:endCxn id="34" idx="1"/>
          </p:cNvCxnSpPr>
          <p:nvPr/>
        </p:nvCxnSpPr>
        <p:spPr>
          <a:xfrm>
            <a:off x="1852466" y="2764381"/>
            <a:ext cx="811645" cy="74135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7" idx="3"/>
            <a:endCxn id="34" idx="1"/>
          </p:cNvCxnSpPr>
          <p:nvPr/>
        </p:nvCxnSpPr>
        <p:spPr>
          <a:xfrm flipV="1">
            <a:off x="1852466" y="3505736"/>
            <a:ext cx="811645" cy="76251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File: </a:t>
            </a:r>
            <a:r>
              <a:rPr lang="en-US" dirty="0" err="1" smtClean="0"/>
              <a:t>satr_log.txt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Info about labels produced by SATR</a:t>
            </a:r>
          </a:p>
          <a:p>
            <a:pPr lvl="1"/>
            <a:r>
              <a:rPr lang="en-US" dirty="0" smtClean="0"/>
              <a:t>Label IDs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# of voxels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Mean</a:t>
            </a:r>
          </a:p>
          <a:p>
            <a:pPr lvl="1"/>
            <a:r>
              <a:rPr lang="en-US" dirty="0" err="1" smtClean="0"/>
              <a:t>Stdev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satr_log_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12" y="2334638"/>
            <a:ext cx="2331688" cy="40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4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u="sng" dirty="0"/>
              <a:t>D</a:t>
            </a:r>
            <a:r>
              <a:rPr lang="en-US" sz="3800" dirty="0"/>
              <a:t>etection </a:t>
            </a:r>
            <a:r>
              <a:rPr lang="en-US" sz="3800" b="1" u="sng" dirty="0"/>
              <a:t>De</a:t>
            </a:r>
            <a:r>
              <a:rPr lang="en-US" sz="3800" dirty="0"/>
              <a:t>te</a:t>
            </a:r>
            <a:r>
              <a:rPr lang="en-US" sz="3800" b="1" u="sng" dirty="0"/>
              <a:t>r</a:t>
            </a:r>
            <a:r>
              <a:rPr lang="en-US" sz="3800" dirty="0"/>
              <a:t>mination Scoring (</a:t>
            </a:r>
            <a:r>
              <a:rPr lang="en-US" sz="3800" dirty="0" err="1"/>
              <a:t>dder</a:t>
            </a:r>
            <a:r>
              <a:rPr lang="en-US" sz="3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Synopsis</a:t>
            </a:r>
          </a:p>
          <a:p>
            <a:pPr lvl="1"/>
            <a:r>
              <a:rPr lang="en-US" dirty="0" smtClean="0"/>
              <a:t>scores </a:t>
            </a:r>
            <a:r>
              <a:rPr lang="en-US" dirty="0"/>
              <a:t>an input label image produced by an ATR against the corresponding GT image based on specified values of precision and </a:t>
            </a:r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writes results </a:t>
            </a:r>
            <a:r>
              <a:rPr lang="en-US" dirty="0"/>
              <a:t>to </a:t>
            </a:r>
            <a:r>
              <a:rPr lang="en-US" b="1" u="sng" dirty="0"/>
              <a:t>two log </a:t>
            </a:r>
            <a:r>
              <a:rPr lang="en-US" b="1" u="sng" dirty="0" smtClean="0"/>
              <a:t>files</a:t>
            </a:r>
            <a:endParaRPr lang="en-US" b="1" u="sng" dirty="0"/>
          </a:p>
          <a:p>
            <a:pPr lvl="1"/>
            <a:endParaRPr lang="en-US" dirty="0" smtClean="0"/>
          </a:p>
          <a:p>
            <a:r>
              <a:rPr lang="en-US" dirty="0" smtClean="0"/>
              <a:t>Input Files</a:t>
            </a:r>
          </a:p>
          <a:p>
            <a:pPr lvl="1"/>
            <a:r>
              <a:rPr lang="en-US" dirty="0"/>
              <a:t>ATR label image [.</a:t>
            </a:r>
            <a:r>
              <a:rPr lang="en-US" dirty="0" err="1"/>
              <a:t>fits.gz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GT label image [.</a:t>
            </a:r>
            <a:r>
              <a:rPr lang="en-US" dirty="0" err="1"/>
              <a:t>fits.gz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Object database file [.</a:t>
            </a:r>
            <a:r>
              <a:rPr lang="en-US" dirty="0" err="1"/>
              <a:t>csv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Packing database file [.</a:t>
            </a:r>
            <a:r>
              <a:rPr lang="en-US" dirty="0" err="1"/>
              <a:t>csv</a:t>
            </a:r>
            <a:r>
              <a:rPr lang="en-US" dirty="0"/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Output Files</a:t>
            </a:r>
          </a:p>
          <a:p>
            <a:pPr lvl="1"/>
            <a:r>
              <a:rPr lang="en-US" dirty="0" err="1"/>
              <a:t>dder</a:t>
            </a:r>
            <a:r>
              <a:rPr lang="en-US" dirty="0"/>
              <a:t> summary log file [.txt] </a:t>
            </a:r>
            <a:r>
              <a:rPr lang="en-US" dirty="0" smtClean="0"/>
              <a:t>	summary </a:t>
            </a:r>
            <a:r>
              <a:rPr lang="en-US" dirty="0"/>
              <a:t>scoring information</a:t>
            </a:r>
          </a:p>
          <a:p>
            <a:pPr lvl="1"/>
            <a:r>
              <a:rPr lang="en-US" dirty="0" err="1"/>
              <a:t>dder</a:t>
            </a:r>
            <a:r>
              <a:rPr lang="en-US" dirty="0"/>
              <a:t> false alarm log file [.</a:t>
            </a:r>
            <a:r>
              <a:rPr lang="en-US" dirty="0" err="1"/>
              <a:t>xls</a:t>
            </a:r>
            <a:r>
              <a:rPr lang="en-US" dirty="0"/>
              <a:t>] </a:t>
            </a:r>
            <a:r>
              <a:rPr lang="en-US" dirty="0" smtClean="0"/>
              <a:t>	information </a:t>
            </a:r>
            <a:r>
              <a:rPr lang="en-US" dirty="0"/>
              <a:t>for each false alarm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69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File: </a:t>
            </a:r>
            <a:r>
              <a:rPr lang="en-US" dirty="0" err="1" smtClean="0"/>
              <a:t>dder_log_summary.txt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9" y="1600200"/>
            <a:ext cx="5030529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Summary scoring info for a single SSN</a:t>
            </a:r>
          </a:p>
          <a:p>
            <a:pPr lvl="1"/>
            <a:r>
              <a:rPr lang="en-US" dirty="0" smtClean="0"/>
              <a:t>Info for each target in GT label image</a:t>
            </a:r>
          </a:p>
          <a:p>
            <a:pPr lvl="1"/>
            <a:r>
              <a:rPr lang="en-US" dirty="0" smtClean="0"/>
              <a:t>Info for each label in ATR label image</a:t>
            </a:r>
          </a:p>
          <a:p>
            <a:pPr lvl="1"/>
            <a:r>
              <a:rPr lang="en-US" dirty="0" smtClean="0"/>
              <a:t>Scoring info</a:t>
            </a:r>
          </a:p>
          <a:p>
            <a:pPr lvl="2"/>
            <a:r>
              <a:rPr lang="en-US" dirty="0" smtClean="0"/>
              <a:t>Detections</a:t>
            </a:r>
          </a:p>
          <a:p>
            <a:pPr lvl="2"/>
            <a:r>
              <a:rPr lang="en-US" dirty="0" smtClean="0"/>
              <a:t>False alarms</a:t>
            </a:r>
          </a:p>
          <a:p>
            <a:pPr lvl="2"/>
            <a:r>
              <a:rPr lang="en-US" dirty="0" smtClean="0"/>
              <a:t>Misses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NOTE:</a:t>
            </a:r>
            <a:r>
              <a:rPr lang="en-US" dirty="0" smtClean="0"/>
              <a:t> This file is read by </a:t>
            </a:r>
            <a:r>
              <a:rPr lang="en-US" dirty="0" err="1" smtClean="0"/>
              <a:t>pdpfa</a:t>
            </a:r>
            <a:r>
              <a:rPr lang="en-US" dirty="0" smtClean="0"/>
              <a:t> to compile scoring info across SSNs for calculating PD/PFA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0529-38D4-7047-9364-83B50B680E94}" type="datetime1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 descr="dder_log_summ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4" y="1849800"/>
            <a:ext cx="3837810" cy="407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4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File: </a:t>
            </a:r>
            <a:r>
              <a:rPr lang="en-US" dirty="0" err="1" smtClean="0"/>
              <a:t>dder_false_alarms.xls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97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Info about each false alarm produced by the ATR for the given SSN</a:t>
            </a:r>
          </a:p>
          <a:p>
            <a:pPr lvl="1"/>
            <a:r>
              <a:rPr lang="en-US" dirty="0" smtClean="0"/>
              <a:t>Label ID of false alarm</a:t>
            </a:r>
          </a:p>
          <a:p>
            <a:pPr lvl="1"/>
            <a:r>
              <a:rPr lang="en-US" dirty="0" smtClean="0"/>
              <a:t>Intersecting target IDs (if any)</a:t>
            </a:r>
          </a:p>
          <a:p>
            <a:pPr lvl="1"/>
            <a:r>
              <a:rPr lang="en-US" dirty="0" smtClean="0"/>
              <a:t>Form and subtype of intersecting targets</a:t>
            </a:r>
          </a:p>
          <a:p>
            <a:pPr lvl="1"/>
            <a:r>
              <a:rPr lang="en-US" dirty="0" smtClean="0"/>
              <a:t>Precision/Recall of intersecting targets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NOTE:</a:t>
            </a:r>
            <a:r>
              <a:rPr lang="en-US" dirty="0" smtClean="0">
                <a:solidFill>
                  <a:srgbClr val="FFC000"/>
                </a:solidFill>
              </a:rPr>
              <a:t> This file is read by </a:t>
            </a:r>
            <a:r>
              <a:rPr lang="en-US" dirty="0" err="1" smtClean="0">
                <a:solidFill>
                  <a:srgbClr val="FFC000"/>
                </a:solidFill>
              </a:rPr>
              <a:t>pdpfa</a:t>
            </a:r>
            <a:r>
              <a:rPr lang="en-US" dirty="0" smtClean="0">
                <a:solidFill>
                  <a:srgbClr val="FFC000"/>
                </a:solidFill>
              </a:rPr>
              <a:t> to compile overall false alarm info across SSNs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 descr="dder_false_ala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4989976"/>
            <a:ext cx="7912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8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PD</a:t>
            </a:r>
            <a:r>
              <a:rPr lang="en-US" dirty="0"/>
              <a:t>/</a:t>
            </a:r>
            <a:r>
              <a:rPr lang="en-US" u="sng" dirty="0"/>
              <a:t>PFA</a:t>
            </a:r>
            <a:r>
              <a:rPr lang="en-US" dirty="0"/>
              <a:t> Scoring (</a:t>
            </a:r>
            <a:r>
              <a:rPr lang="en-US" dirty="0" err="1"/>
              <a:t>pdpfa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Synopsis</a:t>
            </a:r>
          </a:p>
          <a:p>
            <a:pPr lvl="1"/>
            <a:r>
              <a:rPr lang="en-US" dirty="0" smtClean="0"/>
              <a:t>compiles </a:t>
            </a:r>
            <a:r>
              <a:rPr lang="en-US" dirty="0"/>
              <a:t>the results from a specified set of images that have been scored using </a:t>
            </a:r>
            <a:r>
              <a:rPr lang="en-US" i="1" dirty="0" err="1" smtClean="0"/>
              <a:t>dder</a:t>
            </a:r>
            <a:endParaRPr lang="en-US" i="1" dirty="0" smtClean="0"/>
          </a:p>
          <a:p>
            <a:pPr lvl="1"/>
            <a:r>
              <a:rPr lang="en-US" dirty="0" smtClean="0"/>
              <a:t>determines PD and PFA statistics</a:t>
            </a:r>
          </a:p>
          <a:p>
            <a:pPr lvl="1"/>
            <a:r>
              <a:rPr lang="en-US" dirty="0" smtClean="0"/>
              <a:t>writes </a:t>
            </a:r>
            <a:r>
              <a:rPr lang="en-US" dirty="0"/>
              <a:t>results to </a:t>
            </a:r>
            <a:r>
              <a:rPr lang="en-US" b="1" u="sng" dirty="0"/>
              <a:t>four log </a:t>
            </a:r>
            <a:r>
              <a:rPr lang="en-US" b="1" u="sng" dirty="0" smtClean="0"/>
              <a:t>files</a:t>
            </a:r>
            <a:endParaRPr lang="en-US" b="1" u="sng" dirty="0"/>
          </a:p>
          <a:p>
            <a:pPr lvl="1"/>
            <a:endParaRPr lang="en-US" dirty="0" smtClean="0"/>
          </a:p>
          <a:p>
            <a:r>
              <a:rPr lang="en-US" dirty="0" smtClean="0"/>
              <a:t>Input Files</a:t>
            </a:r>
          </a:p>
          <a:p>
            <a:pPr lvl="1"/>
            <a:r>
              <a:rPr lang="en-US" dirty="0" smtClean="0"/>
              <a:t>List of log files output from </a:t>
            </a:r>
            <a:r>
              <a:rPr lang="en-US" dirty="0" err="1" smtClean="0"/>
              <a:t>dder</a:t>
            </a:r>
            <a:r>
              <a:rPr lang="en-US" dirty="0" smtClean="0"/>
              <a:t> [.txt]</a:t>
            </a:r>
          </a:p>
          <a:p>
            <a:pPr lvl="1"/>
            <a:r>
              <a:rPr lang="en-US" dirty="0" smtClean="0"/>
              <a:t>Object database file [.</a:t>
            </a:r>
            <a:r>
              <a:rPr lang="en-US" dirty="0" err="1" smtClean="0"/>
              <a:t>csv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Packing database file [.</a:t>
            </a:r>
            <a:r>
              <a:rPr lang="en-US" dirty="0" err="1" smtClean="0"/>
              <a:t>csv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Output Files</a:t>
            </a:r>
          </a:p>
          <a:p>
            <a:pPr lvl="1"/>
            <a:r>
              <a:rPr lang="en-US" dirty="0" err="1" smtClean="0"/>
              <a:t>pdpfa</a:t>
            </a:r>
            <a:r>
              <a:rPr lang="en-US" dirty="0" smtClean="0"/>
              <a:t> </a:t>
            </a:r>
            <a:r>
              <a:rPr lang="en-US" dirty="0"/>
              <a:t>summary log file [.txt</a:t>
            </a:r>
            <a:r>
              <a:rPr lang="en-US" dirty="0" smtClean="0"/>
              <a:t>]	summary </a:t>
            </a:r>
            <a:r>
              <a:rPr lang="en-US" dirty="0"/>
              <a:t>PD/PFA information</a:t>
            </a:r>
          </a:p>
          <a:p>
            <a:pPr lvl="1"/>
            <a:r>
              <a:rPr lang="en-US" dirty="0" err="1"/>
              <a:t>pdpfa</a:t>
            </a:r>
            <a:r>
              <a:rPr lang="en-US" dirty="0"/>
              <a:t> detections log file [.</a:t>
            </a:r>
            <a:r>
              <a:rPr lang="en-US" dirty="0" err="1"/>
              <a:t>xls</a:t>
            </a:r>
            <a:r>
              <a:rPr lang="en-US" dirty="0" smtClean="0"/>
              <a:t>] 	indicates </a:t>
            </a:r>
            <a:r>
              <a:rPr lang="en-US" dirty="0"/>
              <a:t>whether each target was detected or missed</a:t>
            </a:r>
          </a:p>
          <a:p>
            <a:pPr lvl="1"/>
            <a:r>
              <a:rPr lang="en-US" dirty="0" err="1"/>
              <a:t>pdpfa</a:t>
            </a:r>
            <a:r>
              <a:rPr lang="en-US" dirty="0"/>
              <a:t> </a:t>
            </a:r>
            <a:r>
              <a:rPr lang="en-US" dirty="0" err="1"/>
              <a:t>pds</a:t>
            </a:r>
            <a:r>
              <a:rPr lang="en-US" dirty="0"/>
              <a:t> log file [.</a:t>
            </a:r>
            <a:r>
              <a:rPr lang="en-US" dirty="0" err="1"/>
              <a:t>xls</a:t>
            </a:r>
            <a:r>
              <a:rPr lang="en-US" dirty="0" smtClean="0"/>
              <a:t>] 		PD/PFA </a:t>
            </a:r>
            <a:r>
              <a:rPr lang="en-US" dirty="0"/>
              <a:t>statistics</a:t>
            </a:r>
          </a:p>
          <a:p>
            <a:pPr lvl="1"/>
            <a:r>
              <a:rPr lang="en-US" dirty="0" err="1"/>
              <a:t>pdpfa</a:t>
            </a:r>
            <a:r>
              <a:rPr lang="en-US" dirty="0"/>
              <a:t> false alarm log file [.</a:t>
            </a:r>
            <a:r>
              <a:rPr lang="en-US" dirty="0" err="1"/>
              <a:t>xls</a:t>
            </a:r>
            <a:r>
              <a:rPr lang="en-US" dirty="0" smtClean="0"/>
              <a:t>] 	information </a:t>
            </a:r>
            <a:r>
              <a:rPr lang="en-US" dirty="0"/>
              <a:t>for each false alarm produced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3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File: </a:t>
            </a:r>
            <a:r>
              <a:rPr lang="en-US" dirty="0" err="1" smtClean="0"/>
              <a:t>pdpfa_log_summary.txt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0" y="1600200"/>
            <a:ext cx="598001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Summary PD/PFA info</a:t>
            </a:r>
          </a:p>
          <a:p>
            <a:pPr lvl="1"/>
            <a:r>
              <a:rPr lang="en-US" dirty="0" smtClean="0"/>
              <a:t>PD for targets only</a:t>
            </a:r>
          </a:p>
          <a:p>
            <a:pPr lvl="1"/>
            <a:r>
              <a:rPr lang="en-US" dirty="0" smtClean="0"/>
              <a:t>PD for pseudo-targets only</a:t>
            </a:r>
          </a:p>
          <a:p>
            <a:pPr lvl="1"/>
            <a:r>
              <a:rPr lang="en-US" dirty="0" smtClean="0"/>
              <a:t>PD for targets and pseudo-targets</a:t>
            </a:r>
          </a:p>
          <a:p>
            <a:pPr lvl="1"/>
            <a:r>
              <a:rPr lang="en-US" dirty="0" smtClean="0"/>
              <a:t>PFA</a:t>
            </a:r>
          </a:p>
          <a:p>
            <a:pPr lvl="1"/>
            <a:r>
              <a:rPr lang="en-US" dirty="0" smtClean="0"/>
              <a:t>Average number false alarms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0529-38D4-7047-9364-83B50B680E94}" type="datetime1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 descr="pdpfa_log_summar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"/>
          <a:stretch/>
        </p:blipFill>
        <p:spPr>
          <a:xfrm>
            <a:off x="6166110" y="1193525"/>
            <a:ext cx="2807024" cy="55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File: </a:t>
            </a:r>
            <a:r>
              <a:rPr lang="en-US" dirty="0" err="1" smtClean="0"/>
              <a:t>pdpfa_log_detections.xls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Indicates whether each target/pseudo-target was detected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0529-38D4-7047-9364-83B50B680E94}" type="datetime1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 descr="pdpfa_log_detec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3065463"/>
            <a:ext cx="63881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5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 File: </a:t>
            </a:r>
            <a:r>
              <a:rPr lang="en-US" dirty="0" err="1" smtClean="0"/>
              <a:t>pdpfa_log_false_alarms.xls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765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Info about each false alarm produced by the ATR</a:t>
            </a:r>
          </a:p>
          <a:p>
            <a:pPr lvl="1"/>
            <a:r>
              <a:rPr lang="en-US" dirty="0" smtClean="0"/>
              <a:t>Label ID of false alarm</a:t>
            </a:r>
          </a:p>
          <a:p>
            <a:pPr lvl="1"/>
            <a:r>
              <a:rPr lang="en-US" dirty="0" smtClean="0"/>
              <a:t>Intersecting target IDs (if any)</a:t>
            </a:r>
          </a:p>
          <a:p>
            <a:pPr lvl="1"/>
            <a:r>
              <a:rPr lang="en-US" dirty="0" smtClean="0"/>
              <a:t>Form and subtype of intersecting targets</a:t>
            </a:r>
          </a:p>
          <a:p>
            <a:pPr lvl="1"/>
            <a:r>
              <a:rPr lang="en-US" dirty="0" smtClean="0"/>
              <a:t>Precision/Recall of intersecting targets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 descr="pdpfa_log_false_ala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" y="4390951"/>
            <a:ext cx="8981673" cy="16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TO4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workbook </a:t>
            </a:r>
            <a:r>
              <a:rPr lang="en-US" dirty="0" smtClean="0"/>
              <a:t>describing</a:t>
            </a:r>
          </a:p>
          <a:p>
            <a:pPr lvl="1"/>
            <a:r>
              <a:rPr lang="en-US" dirty="0" smtClean="0"/>
              <a:t>Objects (mass, material, target type, etc.)</a:t>
            </a:r>
          </a:p>
          <a:p>
            <a:pPr lvl="1"/>
            <a:r>
              <a:rPr lang="en-US" dirty="0" smtClean="0"/>
              <a:t>Packing/Scanning (objects in each SSN, location, orientation, etc.)</a:t>
            </a:r>
          </a:p>
          <a:p>
            <a:pPr lvl="1"/>
            <a:endParaRPr lang="en-US" dirty="0"/>
          </a:p>
          <a:p>
            <a:r>
              <a:rPr lang="en-US" dirty="0" smtClean="0"/>
              <a:t>Includes packing videos and pictures of targets</a:t>
            </a:r>
          </a:p>
          <a:p>
            <a:endParaRPr lang="en-US" dirty="0"/>
          </a:p>
          <a:p>
            <a:r>
              <a:rPr lang="en-US" dirty="0" smtClean="0"/>
              <a:t>Available on FTP site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File: </a:t>
            </a:r>
            <a:r>
              <a:rPr lang="en-US" dirty="0" err="1" smtClean="0"/>
              <a:t>pdpfa_log_pds.xls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4124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PD info based on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Subtype</a:t>
            </a:r>
          </a:p>
          <a:p>
            <a:pPr lvl="1"/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LOD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PFA info</a:t>
            </a:r>
          </a:p>
          <a:p>
            <a:pPr lvl="1"/>
            <a:r>
              <a:rPr lang="en-US" dirty="0" smtClean="0"/>
              <a:t>PFA</a:t>
            </a:r>
          </a:p>
          <a:p>
            <a:pPr lvl="1"/>
            <a:r>
              <a:rPr lang="en-US" dirty="0" smtClean="0"/>
              <a:t>Average number false alarms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0529-38D4-7047-9364-83B50B680E94}" type="datetime1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 descr="pdpfa_log_p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42" y="1391188"/>
            <a:ext cx="3967430" cy="53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1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12"/>
            <a:ext cx="8229600" cy="1143000"/>
          </a:xfrm>
        </p:spPr>
        <p:txBody>
          <a:bodyPr/>
          <a:lstStyle/>
          <a:p>
            <a:r>
              <a:rPr lang="en-US" dirty="0" err="1" smtClean="0"/>
              <a:t>Gen_pdpfa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48"/>
            <a:ext cx="8229600" cy="53758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Synopsis</a:t>
            </a:r>
          </a:p>
          <a:p>
            <a:pPr lvl="1"/>
            <a:r>
              <a:rPr lang="en-US" dirty="0" smtClean="0"/>
              <a:t>Runs a </a:t>
            </a:r>
            <a:r>
              <a:rPr lang="en-US" dirty="0"/>
              <a:t>specified ATR on a specified set of CT images to produce a set of corresponding label </a:t>
            </a:r>
            <a:r>
              <a:rPr lang="en-US" dirty="0" smtClean="0"/>
              <a:t>images</a:t>
            </a:r>
            <a:endParaRPr lang="en-US" dirty="0"/>
          </a:p>
          <a:p>
            <a:pPr lvl="1"/>
            <a:r>
              <a:rPr lang="en-US" dirty="0" smtClean="0"/>
              <a:t>Scores </a:t>
            </a:r>
            <a:r>
              <a:rPr lang="en-US" dirty="0"/>
              <a:t>the label images against the ground truth (GT) label images using </a:t>
            </a:r>
            <a:r>
              <a:rPr lang="en-US" i="1" dirty="0" err="1" smtClean="0"/>
              <a:t>dder</a:t>
            </a:r>
            <a:endParaRPr lang="en-US" i="1" dirty="0" smtClean="0"/>
          </a:p>
          <a:p>
            <a:pPr lvl="1"/>
            <a:r>
              <a:rPr lang="en-US" dirty="0" smtClean="0"/>
              <a:t>Generates PD/PFA statistics </a:t>
            </a:r>
            <a:r>
              <a:rPr lang="en-US" dirty="0"/>
              <a:t>using </a:t>
            </a:r>
            <a:r>
              <a:rPr lang="en-US" i="1" dirty="0" err="1" smtClean="0"/>
              <a:t>pdpfa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Input Files</a:t>
            </a:r>
          </a:p>
          <a:p>
            <a:pPr lvl="1"/>
            <a:r>
              <a:rPr lang="en-US" dirty="0"/>
              <a:t>CT image(s) [.</a:t>
            </a:r>
            <a:r>
              <a:rPr lang="en-US" dirty="0" err="1"/>
              <a:t>fits.gz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GT image(s) [.</a:t>
            </a:r>
            <a:r>
              <a:rPr lang="en-US" dirty="0" err="1"/>
              <a:t>fits.gz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Label image(s) [.</a:t>
            </a:r>
            <a:r>
              <a:rPr lang="en-US" dirty="0" err="1"/>
              <a:t>fits.gz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Object database file [.</a:t>
            </a:r>
            <a:r>
              <a:rPr lang="en-US" dirty="0" err="1"/>
              <a:t>csv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Packing database file [.</a:t>
            </a:r>
            <a:r>
              <a:rPr lang="en-US" dirty="0" err="1"/>
              <a:t>csv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Height Database file [.</a:t>
            </a:r>
            <a:r>
              <a:rPr lang="en-US" dirty="0" err="1"/>
              <a:t>csv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List of SSNs for which to calculate PD and PFA </a:t>
            </a:r>
            <a:r>
              <a:rPr lang="en-US" dirty="0" smtClean="0"/>
              <a:t>statistics</a:t>
            </a:r>
          </a:p>
          <a:p>
            <a:pPr lvl="1"/>
            <a:endParaRPr lang="en-US" dirty="0"/>
          </a:p>
          <a:p>
            <a:r>
              <a:rPr lang="en-US" dirty="0" smtClean="0"/>
              <a:t>Output Files</a:t>
            </a:r>
          </a:p>
          <a:p>
            <a:pPr lvl="1"/>
            <a:r>
              <a:rPr lang="en-US" dirty="0" smtClean="0"/>
              <a:t>All log files generated by </a:t>
            </a:r>
            <a:r>
              <a:rPr lang="en-US" i="1" dirty="0" err="1" smtClean="0"/>
              <a:t>satr</a:t>
            </a:r>
            <a:r>
              <a:rPr lang="en-US" i="1" dirty="0" smtClean="0"/>
              <a:t>, </a:t>
            </a:r>
            <a:r>
              <a:rPr lang="en-US" i="1" dirty="0" err="1" smtClean="0"/>
              <a:t>dder</a:t>
            </a:r>
            <a:r>
              <a:rPr lang="en-US" i="1" dirty="0" smtClean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pdpfa</a:t>
            </a:r>
            <a:endParaRPr lang="en-US" dirty="0" smtClean="0"/>
          </a:p>
          <a:p>
            <a:pPr lvl="1"/>
            <a:r>
              <a:rPr lang="en-US" dirty="0" err="1" smtClean="0"/>
              <a:t>dder</a:t>
            </a:r>
            <a:r>
              <a:rPr lang="en-US" dirty="0" smtClean="0"/>
              <a:t> </a:t>
            </a:r>
            <a:r>
              <a:rPr lang="en-US" dirty="0"/>
              <a:t>log list file [.txt</a:t>
            </a:r>
            <a:r>
              <a:rPr lang="en-US" dirty="0" smtClean="0"/>
              <a:t>]		list </a:t>
            </a:r>
            <a:r>
              <a:rPr lang="en-US" dirty="0"/>
              <a:t>of </a:t>
            </a:r>
            <a:r>
              <a:rPr lang="en-US" i="1" dirty="0" err="1"/>
              <a:t>dder</a:t>
            </a:r>
            <a:r>
              <a:rPr lang="en-US" dirty="0"/>
              <a:t> log files used by </a:t>
            </a:r>
            <a:r>
              <a:rPr lang="en-US" i="1" dirty="0" err="1"/>
              <a:t>pdpfa</a:t>
            </a:r>
            <a:r>
              <a:rPr lang="en-US" dirty="0"/>
              <a:t> to compile results</a:t>
            </a:r>
          </a:p>
          <a:p>
            <a:pPr lvl="1"/>
            <a:r>
              <a:rPr lang="en-US" dirty="0" err="1"/>
              <a:t>gen_pdpfa.sh</a:t>
            </a:r>
            <a:r>
              <a:rPr lang="en-US" dirty="0"/>
              <a:t> log file [.txt] </a:t>
            </a:r>
            <a:r>
              <a:rPr lang="en-US" dirty="0" smtClean="0"/>
              <a:t>	standard </a:t>
            </a:r>
            <a:r>
              <a:rPr lang="en-US" dirty="0"/>
              <a:t>output from </a:t>
            </a:r>
            <a:r>
              <a:rPr lang="en-US" i="1" dirty="0" err="1"/>
              <a:t>satr</a:t>
            </a:r>
            <a:r>
              <a:rPr lang="en-US" dirty="0"/>
              <a:t>, </a:t>
            </a:r>
            <a:r>
              <a:rPr lang="en-US" i="1" dirty="0" err="1"/>
              <a:t>dder</a:t>
            </a:r>
            <a:r>
              <a:rPr lang="en-US" dirty="0"/>
              <a:t>, and </a:t>
            </a:r>
            <a:r>
              <a:rPr lang="en-US" i="1" dirty="0" err="1"/>
              <a:t>pdpfa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4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g3d Test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312"/>
            <a:ext cx="8229600" cy="4525963"/>
          </a:xfrm>
        </p:spPr>
        <p:txBody>
          <a:bodyPr/>
          <a:lstStyle/>
          <a:p>
            <a:r>
              <a:rPr lang="en-US" dirty="0" smtClean="0"/>
              <a:t>Two test images and corresponding GT label images are available</a:t>
            </a:r>
          </a:p>
          <a:p>
            <a:pPr lvl="1"/>
            <a:r>
              <a:rPr lang="en-US" dirty="0" smtClean="0"/>
              <a:t>One w/ bulk targets, one w/ sheet targets</a:t>
            </a:r>
          </a:p>
          <a:p>
            <a:pPr lvl="1"/>
            <a:r>
              <a:rPr lang="en-US" dirty="0" smtClean="0"/>
              <a:t>All objects have realistic MHU values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Test images &amp; documentation located on FTP site: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eng_research_TO4/</a:t>
            </a:r>
            <a:r>
              <a:rPr lang="en-US" dirty="0" err="1" smtClean="0">
                <a:solidFill>
                  <a:srgbClr val="0000FF"/>
                </a:solidFill>
              </a:rPr>
              <a:t>test_images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86285"/>
              </p:ext>
            </p:extLst>
          </p:nvPr>
        </p:nvGraphicFramePr>
        <p:xfrm>
          <a:off x="1287568" y="4489057"/>
          <a:ext cx="60833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ocument" r:id="rId4" imgW="6083300" imgH="1752600" progId="Word.Document.12">
                  <p:embed/>
                </p:oleObj>
              </mc:Choice>
              <mc:Fallback>
                <p:oleObj name="Document" r:id="rId4" imgW="6083300" imgH="175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568" y="4489057"/>
                        <a:ext cx="60833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0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g3d Test Image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43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2494" y="1421556"/>
            <a:ext cx="8082809" cy="4392623"/>
            <a:chOff x="342494" y="1148642"/>
            <a:chExt cx="8082809" cy="4392623"/>
          </a:xfrm>
        </p:grpSpPr>
        <p:grpSp>
          <p:nvGrpSpPr>
            <p:cNvPr id="9" name="Group 8"/>
            <p:cNvGrpSpPr/>
            <p:nvPr/>
          </p:nvGrpSpPr>
          <p:grpSpPr>
            <a:xfrm>
              <a:off x="342494" y="1148642"/>
              <a:ext cx="8082809" cy="4392623"/>
              <a:chOff x="342494" y="1148642"/>
              <a:chExt cx="8082809" cy="4392623"/>
            </a:xfrm>
          </p:grpSpPr>
          <p:pic>
            <p:nvPicPr>
              <p:cNvPr id="14" name="Picture 13" descr="I20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494" y="1148642"/>
                <a:ext cx="3980814" cy="4392622"/>
              </a:xfrm>
              <a:prstGeom prst="rect">
                <a:avLst/>
              </a:prstGeom>
            </p:spPr>
          </p:pic>
          <p:pic>
            <p:nvPicPr>
              <p:cNvPr id="15" name="Picture 14" descr="G200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313" y="1148643"/>
                <a:ext cx="3993990" cy="439262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99140" y="2721595"/>
                <a:ext cx="18068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3"/>
                    </a:solidFill>
                  </a:rPr>
                  <a:t>Bulk Target</a:t>
                </a:r>
              </a:p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Saline (1080 MHU)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37866" y="4431254"/>
                <a:ext cx="1962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2"/>
                    </a:solidFill>
                  </a:rPr>
                  <a:t>Non-target</a:t>
                </a:r>
              </a:p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Water (1000 MHU)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05996" y="2556484"/>
                <a:ext cx="1517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9BBB59"/>
                    </a:solidFill>
                  </a:rPr>
                  <a:t>Bulk Target</a:t>
                </a:r>
              </a:p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Clay (1640 MHU)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2494" y="1421556"/>
              <a:ext cx="3980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CT Image (I200.fits.gz)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1313" y="1421556"/>
              <a:ext cx="389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GT Label Image (G200.fits.gz)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494" y="5028010"/>
              <a:ext cx="3980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Slice 140 of 281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31312" y="5028010"/>
              <a:ext cx="389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Slice 140 of 281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9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g3d Test Image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44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42494" y="1417638"/>
            <a:ext cx="8082809" cy="4385772"/>
            <a:chOff x="342494" y="1152067"/>
            <a:chExt cx="8082809" cy="43857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94" y="1152067"/>
              <a:ext cx="3980814" cy="438577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313" y="1157769"/>
              <a:ext cx="3993990" cy="43743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2494" y="1421556"/>
              <a:ext cx="3980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CT Image (I201.fits.gz)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31314" y="1421556"/>
              <a:ext cx="3916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GT Label Image (G201.fits.gz)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69935" y="1968150"/>
              <a:ext cx="1858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/>
                  </a:solidFill>
                </a:rPr>
                <a:t>Sheet Target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</a:rPr>
                <a:t>Rubber (1361 MHU)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</a:rPr>
                <a:t>0.34” (8.62mm)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6195" y="3894875"/>
              <a:ext cx="1645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/>
                  </a:solidFill>
                </a:rPr>
                <a:t>Non-target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</a:rPr>
                <a:t>Water (1000 MHU)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5612" y="3876200"/>
              <a:ext cx="1806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/>
                  </a:solidFill>
                </a:rPr>
                <a:t>Sheet Target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</a:rPr>
                <a:t>Rubber (1252 MHU)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</a:rPr>
                <a:t>0.30” (7.54mm)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494" y="4990654"/>
              <a:ext cx="3980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Slice 140 of 281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31314" y="4990654"/>
              <a:ext cx="399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Slice 140 of 281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3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TO4 Database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Excel spreadsheet created during scanning</a:t>
            </a:r>
          </a:p>
          <a:p>
            <a:pPr lvl="1"/>
            <a:r>
              <a:rPr lang="en-US" dirty="0" smtClean="0"/>
              <a:t>Detailed information for all scanned objects and SSNs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Ground Truth Development and Label Images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Semi-automated segmentation program for creating GT label images from CT images</a:t>
            </a:r>
          </a:p>
          <a:p>
            <a:pPr lvl="1"/>
            <a:r>
              <a:rPr lang="en-US" dirty="0" smtClean="0"/>
              <a:t>GT label images available for all TO4 CT images (188 total)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Automated Scoring Tools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Offload development of scoring tools from researchers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consistent method of scoring across ATRs</a:t>
            </a:r>
          </a:p>
          <a:p>
            <a:pPr lvl="2"/>
            <a:r>
              <a:rPr lang="en-US" dirty="0" smtClean="0"/>
              <a:t>PD/PFA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Provide consistent reporting via generated log files</a:t>
            </a:r>
          </a:p>
          <a:p>
            <a:pPr lvl="2"/>
            <a:r>
              <a:rPr lang="en-US" dirty="0" smtClean="0"/>
              <a:t>Overall PD/PFA</a:t>
            </a:r>
          </a:p>
          <a:p>
            <a:pPr lvl="2"/>
            <a:r>
              <a:rPr lang="en-US" dirty="0" smtClean="0"/>
              <a:t>PD per type, sub-type, form, and LOD</a:t>
            </a:r>
          </a:p>
          <a:p>
            <a:pPr lvl="2"/>
            <a:r>
              <a:rPr lang="en-US" dirty="0" smtClean="0"/>
              <a:t>Detection status for each target/pseudo-target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Facilitate improvement of ATR performance</a:t>
            </a:r>
          </a:p>
          <a:p>
            <a:pPr lvl="2"/>
            <a:r>
              <a:rPr lang="en-US" dirty="0" smtClean="0"/>
              <a:t>Tweaking of scoring parameters (precision, recall)</a:t>
            </a:r>
          </a:p>
          <a:p>
            <a:pPr lvl="2"/>
            <a:r>
              <a:rPr lang="en-US" dirty="0" smtClean="0"/>
              <a:t>Useful information in log files</a:t>
            </a:r>
          </a:p>
          <a:p>
            <a:pPr lvl="2"/>
            <a:r>
              <a:rPr lang="en-US" dirty="0" smtClean="0"/>
              <a:t>Reporting of incomplete detections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9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47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72527" y="958028"/>
            <a:ext cx="4132140" cy="5398322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Automated Scoring Tools (</a:t>
            </a:r>
            <a:r>
              <a:rPr lang="en-US" b="1" u="sng" dirty="0" err="1" smtClean="0">
                <a:solidFill>
                  <a:srgbClr val="000000"/>
                </a:solidFill>
              </a:rPr>
              <a:t>gen_pdpfa.sh</a:t>
            </a:r>
            <a:r>
              <a:rPr lang="en-US" b="1" u="sng" dirty="0" smtClean="0">
                <a:solidFill>
                  <a:srgbClr val="000000"/>
                </a:solidFill>
              </a:rPr>
              <a:t>)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623180" y="1372309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CT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5737407" y="1377287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875766" y="1377287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ATR/</a:t>
            </a:r>
            <a:r>
              <a:rPr lang="en-US" sz="1400" dirty="0" err="1" smtClean="0">
                <a:solidFill>
                  <a:schemeClr val="tx1"/>
                </a:solidFill>
              </a:rPr>
              <a:t>satr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 noChangeAspect="1"/>
            <a:stCxn id="16" idx="3"/>
            <a:endCxn id="15" idx="1"/>
          </p:cNvCxnSpPr>
          <p:nvPr/>
        </p:nvCxnSpPr>
        <p:spPr>
          <a:xfrm>
            <a:off x="5074807" y="1666920"/>
            <a:ext cx="6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  <a:stCxn id="11" idx="3"/>
            <a:endCxn id="16" idx="1"/>
          </p:cNvCxnSpPr>
          <p:nvPr/>
        </p:nvCxnSpPr>
        <p:spPr>
          <a:xfrm>
            <a:off x="2822221" y="1661942"/>
            <a:ext cx="1053545" cy="4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5737407" y="5404193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PD/PFA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875766" y="5402820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pdpfa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 noChangeAspect="1"/>
            <a:stCxn id="13" idx="3"/>
            <a:endCxn id="12" idx="1"/>
          </p:cNvCxnSpPr>
          <p:nvPr/>
        </p:nvCxnSpPr>
        <p:spPr>
          <a:xfrm>
            <a:off x="5074807" y="5692453"/>
            <a:ext cx="662600" cy="1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37" idx="2"/>
            <a:endCxn id="13" idx="1"/>
          </p:cNvCxnSpPr>
          <p:nvPr/>
        </p:nvCxnSpPr>
        <p:spPr>
          <a:xfrm rot="16200000" flipH="1">
            <a:off x="2749393" y="4566080"/>
            <a:ext cx="599680" cy="165306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spect="1"/>
          </p:cNvSpPr>
          <p:nvPr/>
        </p:nvSpPr>
        <p:spPr>
          <a:xfrm>
            <a:off x="5737407" y="323018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dder</a:t>
            </a:r>
            <a:r>
              <a:rPr lang="en-US" sz="1400" dirty="0" smtClean="0">
                <a:solidFill>
                  <a:schemeClr val="tx1"/>
                </a:solidFill>
              </a:rPr>
              <a:t> Log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875766" y="323018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dder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cxnSpLocks noChangeAspect="1"/>
            <a:stCxn id="34" idx="3"/>
            <a:endCxn id="33" idx="1"/>
          </p:cNvCxnSpPr>
          <p:nvPr/>
        </p:nvCxnSpPr>
        <p:spPr>
          <a:xfrm>
            <a:off x="5074807" y="3519821"/>
            <a:ext cx="6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1623180" y="323018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GT Label Images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1623180" y="4513507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Database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6" idx="3"/>
            <a:endCxn id="34" idx="1"/>
          </p:cNvCxnSpPr>
          <p:nvPr/>
        </p:nvCxnSpPr>
        <p:spPr>
          <a:xfrm>
            <a:off x="2822221" y="3519821"/>
            <a:ext cx="1053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7" idx="1"/>
            <a:endCxn id="59" idx="1"/>
          </p:cNvCxnSpPr>
          <p:nvPr/>
        </p:nvCxnSpPr>
        <p:spPr>
          <a:xfrm rot="10800000">
            <a:off x="1623180" y="2590882"/>
            <a:ext cx="12700" cy="221225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5" idx="3"/>
            <a:endCxn id="34" idx="0"/>
          </p:cNvCxnSpPr>
          <p:nvPr/>
        </p:nvCxnSpPr>
        <p:spPr>
          <a:xfrm flipH="1">
            <a:off x="4475287" y="1666920"/>
            <a:ext cx="2461161" cy="1563268"/>
          </a:xfrm>
          <a:prstGeom prst="bentConnector4">
            <a:avLst>
              <a:gd name="adj1" fmla="val -9288"/>
              <a:gd name="adj2" fmla="val 5926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3" idx="3"/>
            <a:endCxn id="13" idx="0"/>
          </p:cNvCxnSpPr>
          <p:nvPr/>
        </p:nvCxnSpPr>
        <p:spPr>
          <a:xfrm flipH="1">
            <a:off x="4475287" y="3519821"/>
            <a:ext cx="2461161" cy="1882999"/>
          </a:xfrm>
          <a:prstGeom prst="bentConnector4">
            <a:avLst>
              <a:gd name="adj1" fmla="val -9288"/>
              <a:gd name="adj2" fmla="val 7631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spect="1"/>
          </p:cNvSpPr>
          <p:nvPr/>
        </p:nvSpPr>
        <p:spPr>
          <a:xfrm>
            <a:off x="1623180" y="2301248"/>
            <a:ext cx="1199041" cy="57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MeVisLab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11" idx="2"/>
            <a:endCxn id="59" idx="0"/>
          </p:cNvCxnSpPr>
          <p:nvPr/>
        </p:nvCxnSpPr>
        <p:spPr>
          <a:xfrm>
            <a:off x="2222701" y="1951575"/>
            <a:ext cx="0" cy="349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9" idx="2"/>
            <a:endCxn id="36" idx="0"/>
          </p:cNvCxnSpPr>
          <p:nvPr/>
        </p:nvCxnSpPr>
        <p:spPr>
          <a:xfrm>
            <a:off x="2222701" y="2880514"/>
            <a:ext cx="0" cy="349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37" idx="3"/>
            <a:endCxn id="34" idx="2"/>
          </p:cNvCxnSpPr>
          <p:nvPr/>
        </p:nvCxnSpPr>
        <p:spPr>
          <a:xfrm flipV="1">
            <a:off x="2822221" y="3809454"/>
            <a:ext cx="1653066" cy="99368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230890" y="958028"/>
            <a:ext cx="2032000" cy="2951238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GT Labeling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230890" y="4089524"/>
            <a:ext cx="2031999" cy="122028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TO4 Database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77958" y="5044392"/>
            <a:ext cx="2136423" cy="117256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500" b="1" u="sng" dirty="0" smtClean="0">
                <a:solidFill>
                  <a:srgbClr val="000000"/>
                </a:solidFill>
              </a:rPr>
              <a:t>Standardized Reporting</a:t>
            </a:r>
            <a:endParaRPr lang="en-US" sz="15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60"/>
            <a:ext cx="8229600" cy="1143000"/>
          </a:xfrm>
        </p:spPr>
        <p:txBody>
          <a:bodyPr/>
          <a:lstStyle/>
          <a:p>
            <a:r>
              <a:rPr lang="en-US" dirty="0" smtClean="0"/>
              <a:t>Object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12"/>
            <a:ext cx="8229600" cy="21570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Worksheet in Excel containing info for each object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Sub-type</a:t>
            </a:r>
          </a:p>
          <a:p>
            <a:pPr lvl="1"/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C3A1-3F35-DA42-8595-D4A42CB586EE}" type="datetime1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TO4 Monthly Status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Object Databas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5957"/>
            <a:ext cx="8534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60"/>
            <a:ext cx="8229600" cy="1143000"/>
          </a:xfrm>
        </p:spPr>
        <p:txBody>
          <a:bodyPr/>
          <a:lstStyle/>
          <a:p>
            <a:r>
              <a:rPr lang="en-US" dirty="0" smtClean="0"/>
              <a:t>Packing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12"/>
            <a:ext cx="8229600" cy="1772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Worksheet in Excel containing info for each object in each scan</a:t>
            </a:r>
          </a:p>
          <a:p>
            <a:pPr lvl="1"/>
            <a:r>
              <a:rPr lang="en-US" dirty="0" smtClean="0"/>
              <a:t>Object IDs </a:t>
            </a:r>
          </a:p>
          <a:p>
            <a:pPr lvl="1"/>
            <a:r>
              <a:rPr lang="en-US" dirty="0" smtClean="0"/>
              <a:t>Boundary box of each target/pseudo-target</a:t>
            </a:r>
          </a:p>
          <a:p>
            <a:pPr lvl="1"/>
            <a:r>
              <a:rPr lang="en-US" dirty="0" smtClean="0"/>
              <a:t>Level of Difficulty of each target/pseudo-target</a:t>
            </a:r>
          </a:p>
          <a:p>
            <a:pPr lvl="1"/>
            <a:r>
              <a:rPr lang="en-US" dirty="0" smtClean="0"/>
              <a:t>Object database info for each object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3B8E-2EEA-6244-822D-36662F3F284D}" type="datetime1">
              <a:rPr lang="en-US" smtClean="0"/>
              <a:t>11/2/14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Update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7214-E0CB-F343-A511-5C7E17CA98D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Packing Databas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8" y="3462220"/>
            <a:ext cx="8505060" cy="18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Labeling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990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GT label images required as reference against which performance of an ATR can be scored</a:t>
            </a:r>
          </a:p>
          <a:p>
            <a:pPr lvl="1"/>
            <a:endParaRPr lang="en-US" dirty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Each GT label image was created via semi-automated segmentation and masking of each target in each CT image</a:t>
            </a:r>
          </a:p>
          <a:p>
            <a:pPr lvl="1"/>
            <a:endParaRPr lang="en-US" dirty="0"/>
          </a:p>
          <a:p>
            <a:r>
              <a:rPr lang="en-US" dirty="0" smtClean="0"/>
              <a:t>All GT label </a:t>
            </a:r>
            <a:r>
              <a:rPr lang="en-US" dirty="0" smtClean="0"/>
              <a:t>images and source code </a:t>
            </a:r>
            <a:r>
              <a:rPr lang="en-US" dirty="0" smtClean="0"/>
              <a:t>available on FTP 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 Tools &amp; Ground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7D8-E4D2-6347-A195-F50ECAB52E5E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26167" y="4599203"/>
            <a:ext cx="1498802" cy="724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CT 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6167" y="5475685"/>
            <a:ext cx="1498802" cy="724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031" y="4961244"/>
            <a:ext cx="1498802" cy="724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GT Label Image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8" idx="3"/>
            <a:endCxn id="15" idx="2"/>
          </p:cNvCxnSpPr>
          <p:nvPr/>
        </p:nvCxnSpPr>
        <p:spPr>
          <a:xfrm>
            <a:off x="3124969" y="4961244"/>
            <a:ext cx="745504" cy="36204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3"/>
            <a:endCxn id="15" idx="2"/>
          </p:cNvCxnSpPr>
          <p:nvPr/>
        </p:nvCxnSpPr>
        <p:spPr>
          <a:xfrm flipV="1">
            <a:off x="3124969" y="5323286"/>
            <a:ext cx="745504" cy="5144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6"/>
            <a:endCxn id="10" idx="1"/>
          </p:cNvCxnSpPr>
          <p:nvPr/>
        </p:nvCxnSpPr>
        <p:spPr>
          <a:xfrm flipV="1">
            <a:off x="5467047" y="5323285"/>
            <a:ext cx="55198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870473" y="4978380"/>
            <a:ext cx="1596574" cy="689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MeVisLab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4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Labeling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MeVisLab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/>
              <a:t>processing </a:t>
            </a:r>
            <a:r>
              <a:rPr lang="en-US" dirty="0" smtClean="0"/>
              <a:t>modules readily </a:t>
            </a:r>
            <a:r>
              <a:rPr lang="en-US" dirty="0"/>
              <a:t>available</a:t>
            </a:r>
          </a:p>
          <a:p>
            <a:pPr lvl="1"/>
            <a:r>
              <a:rPr lang="en-US" dirty="0" smtClean="0"/>
              <a:t>Semi-automated segmentation</a:t>
            </a:r>
          </a:p>
          <a:p>
            <a:pPr lvl="1"/>
            <a:r>
              <a:rPr lang="en-US" b="1" u="sng" dirty="0"/>
              <a:t>I</a:t>
            </a:r>
            <a:r>
              <a:rPr lang="en-US" b="1" u="sng" dirty="0" smtClean="0"/>
              <a:t>nterpolation of contours across slices</a:t>
            </a:r>
          </a:p>
          <a:p>
            <a:pPr lvl="1"/>
            <a:r>
              <a:rPr lang="en-US" dirty="0" smtClean="0"/>
              <a:t>Region growing</a:t>
            </a:r>
          </a:p>
          <a:p>
            <a:pPr lvl="1"/>
            <a:r>
              <a:rPr lang="en-US" dirty="0" smtClean="0"/>
              <a:t>Masking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Semi-automated labeling program already developed </a:t>
            </a:r>
            <a:r>
              <a:rPr lang="en-US" dirty="0"/>
              <a:t>by </a:t>
            </a:r>
            <a:r>
              <a:rPr lang="en-US" dirty="0" err="1"/>
              <a:t>Seemeen</a:t>
            </a:r>
            <a:r>
              <a:rPr lang="en-US" dirty="0"/>
              <a:t> </a:t>
            </a:r>
            <a:r>
              <a:rPr lang="en-US" dirty="0" err="1"/>
              <a:t>Karimi</a:t>
            </a:r>
            <a:r>
              <a:rPr lang="en-US" dirty="0"/>
              <a:t> for </a:t>
            </a:r>
            <a:r>
              <a:rPr lang="en-US" dirty="0" smtClean="0"/>
              <a:t>TO1 and modified for TO4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4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31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GT Labeling </a:t>
            </a:r>
            <a:r>
              <a:rPr lang="en-US" dirty="0" smtClean="0"/>
              <a:t>in </a:t>
            </a:r>
            <a:r>
              <a:rPr lang="en-US" dirty="0" err="1" smtClean="0"/>
              <a:t>MeVisLab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TO4 Monthly Status Call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24C-4CC2-224D-9B1A-21131DF24D09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MVL 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" y="713193"/>
            <a:ext cx="8925858" cy="59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2984</Words>
  <Application>Microsoft Macintosh PowerPoint</Application>
  <PresentationFormat>On-screen Show (4:3)</PresentationFormat>
  <Paragraphs>662</Paragraphs>
  <Slides>47</Slides>
  <Notes>42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Document</vt:lpstr>
      <vt:lpstr>ATR Project (Task Order 4)  Program Review Database, Ground Truth, &amp; Software Tools</vt:lpstr>
      <vt:lpstr>Conclusions</vt:lpstr>
      <vt:lpstr>Biography</vt:lpstr>
      <vt:lpstr>TO4 Database</vt:lpstr>
      <vt:lpstr>Object Database</vt:lpstr>
      <vt:lpstr>Packing Database</vt:lpstr>
      <vt:lpstr>GT Labeling Overview</vt:lpstr>
      <vt:lpstr>GT Labeling Methods</vt:lpstr>
      <vt:lpstr>GT Labeling in MeVisLab</vt:lpstr>
      <vt:lpstr>GT Label</vt:lpstr>
      <vt:lpstr>GT Labeling Issues</vt:lpstr>
      <vt:lpstr>GT Labeling Issues: Thin Sheets</vt:lpstr>
      <vt:lpstr>Automated Scoring Tools Overview</vt:lpstr>
      <vt:lpstr>Sample ATR (satr)</vt:lpstr>
      <vt:lpstr>gen_pdpfa.sh</vt:lpstr>
      <vt:lpstr>gen_pdpfa.sh Log Files</vt:lpstr>
      <vt:lpstr>Log File: pdpfa_log_pds.xls</vt:lpstr>
      <vt:lpstr>Other Work</vt:lpstr>
      <vt:lpstr>Lessons Learned</vt:lpstr>
      <vt:lpstr>Future</vt:lpstr>
      <vt:lpstr>Questions?</vt:lpstr>
      <vt:lpstr>Backup slides</vt:lpstr>
      <vt:lpstr>Label Images</vt:lpstr>
      <vt:lpstr>Precision and Recall</vt:lpstr>
      <vt:lpstr>Detection, Miss, and False Alarm</vt:lpstr>
      <vt:lpstr>Incomplete Detections</vt:lpstr>
      <vt:lpstr>Incomplete Detections</vt:lpstr>
      <vt:lpstr>TO4 Database</vt:lpstr>
      <vt:lpstr>Height Database</vt:lpstr>
      <vt:lpstr>TO4 Database: SSN Filtering</vt:lpstr>
      <vt:lpstr>Block Diagrams: ATR/satr, dder, pdpfa</vt:lpstr>
      <vt:lpstr>Log File: satr_log.txt</vt:lpstr>
      <vt:lpstr>Detection Determination Scoring (dder)</vt:lpstr>
      <vt:lpstr>Log File: dder_log_summary.txt</vt:lpstr>
      <vt:lpstr>Log File: dder_false_alarms.xls</vt:lpstr>
      <vt:lpstr>PD/PFA Scoring (pdpfa)</vt:lpstr>
      <vt:lpstr>Log File: pdpfa_log_summary.txt</vt:lpstr>
      <vt:lpstr>Log File: pdpfa_log_detections.xls</vt:lpstr>
      <vt:lpstr>Log File: pdpfa_log_false_alarms.xls</vt:lpstr>
      <vt:lpstr>Log File: pdpfa_log_pds.xls</vt:lpstr>
      <vt:lpstr>Gen_pdpfa</vt:lpstr>
      <vt:lpstr>g3d Test Images</vt:lpstr>
      <vt:lpstr>g3d Test Image 1</vt:lpstr>
      <vt:lpstr>g3d Test Image 2</vt:lpstr>
      <vt:lpstr>Conclusions</vt:lpstr>
      <vt:lpstr>Conclusions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 Initiative (Task Order 4)  Software Tools and Ground Truth</dc:title>
  <dc:creator>Franco Rupcich</dc:creator>
  <cp:lastModifiedBy>Franco Rupcich</cp:lastModifiedBy>
  <cp:revision>87</cp:revision>
  <dcterms:created xsi:type="dcterms:W3CDTF">2014-10-18T15:37:37Z</dcterms:created>
  <dcterms:modified xsi:type="dcterms:W3CDTF">2014-11-02T16:30:06Z</dcterms:modified>
</cp:coreProperties>
</file>